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1.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2" r:id="rId1"/>
    <p:sldMasterId id="2147483693" r:id="rId2"/>
    <p:sldMasterId id="2147483694" r:id="rId3"/>
    <p:sldMasterId id="2147483695" r:id="rId4"/>
  </p:sldMasterIdLst>
  <p:notesMasterIdLst>
    <p:notesMasterId r:id="rId7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391" r:id="rId34"/>
    <p:sldId id="392" r:id="rId35"/>
    <p:sldId id="393" r:id="rId36"/>
    <p:sldId id="394" r:id="rId37"/>
    <p:sldId id="395" r:id="rId38"/>
    <p:sldId id="396"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97" r:id="rId75"/>
    <p:sldId id="326" r:id="rId76"/>
    <p:sldId id="327" r:id="rId77"/>
  </p:sldIdLst>
  <p:sldSz cx="9144000" cy="5143500" type="screen16x9"/>
  <p:notesSz cx="6858000" cy="9144000"/>
  <p:embeddedFontLst>
    <p:embeddedFont>
      <p:font typeface="Calibri" panose="020F0502020204030204" pitchFamily="34" charset="0"/>
      <p:regular r:id="rId79"/>
      <p:bold r:id="rId80"/>
      <p:italic r:id="rId81"/>
      <p:boldItalic r:id="rId82"/>
    </p:embeddedFont>
    <p:embeddedFont>
      <p:font typeface="Open Sans" panose="020B060603050402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Winkl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5928E9-F772-44D9-A7FD-B1D582639974}">
  <a:tblStyle styleId="{5B5928E9-F772-44D9-A7FD-B1D5826399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p:cViewPr varScale="1">
        <p:scale>
          <a:sx n="142" d="100"/>
          <a:sy n="142" d="100"/>
        </p:scale>
        <p:origin x="664"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6.fntdata"/><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1.fntdata"/><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font" Target="fonts/font4.fntdata"/><Relationship Id="rId19" Type="http://schemas.openxmlformats.org/officeDocument/2006/relationships/slide" Target="slides/slide1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6-16T21:54:20.682" idx="1">
    <p:pos x="230" y="500"/>
    <p:text>+jdean53a@gmail.com I shuffled in all of the PWWG Design advantages with the visuals so they provide mutual support during presentation.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Lodge Project Update presentation is structured so that all questions will be taken at the end.</a:t>
            </a:r>
            <a:endParaRPr/>
          </a:p>
          <a:p>
            <a:pPr marL="0" lvl="0" indent="0" algn="l" rtl="0">
              <a:spcBef>
                <a:spcPts val="0"/>
              </a:spcBef>
              <a:spcAft>
                <a:spcPts val="0"/>
              </a:spcAft>
              <a:buNone/>
            </a:pPr>
            <a:endParaRPr/>
          </a:p>
          <a:p>
            <a:pPr marL="0" lvl="0" indent="0" algn="l" rtl="0">
              <a:spcBef>
                <a:spcPts val="0"/>
              </a:spcBef>
              <a:spcAft>
                <a:spcPts val="0"/>
              </a:spcAft>
              <a:buNone/>
            </a:pPr>
            <a:r>
              <a:rPr lang="en"/>
              <a:t>This allows you the hear and follow the full rationale and logic behind the recommendations.  So, please hold your questions until the end.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9a16a3e03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9a16a3e03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main drivers of the project?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9796e1d15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rough floor plan of the various portions of the Lodge that we will be focusing on during this presentation.</a:t>
            </a:r>
            <a:endParaRPr/>
          </a:p>
          <a:p>
            <a:pPr marL="0" lvl="0" indent="0" algn="l" rtl="0">
              <a:spcBef>
                <a:spcPts val="0"/>
              </a:spcBef>
              <a:spcAft>
                <a:spcPts val="0"/>
              </a:spcAft>
              <a:buNone/>
            </a:pPr>
            <a:r>
              <a:rPr lang="en" b="1">
                <a:solidFill>
                  <a:schemeClr val="dk1"/>
                </a:solidFill>
              </a:rPr>
              <a:t>The Lodge Project will provide significant benefits for the Camp. These include: ….  Needed facility improvements in function, climatic performance, and comfort</a:t>
            </a:r>
            <a:endParaRPr b="1"/>
          </a:p>
        </p:txBody>
      </p:sp>
      <p:sp>
        <p:nvSpPr>
          <p:cNvPr id="345" name="Google Shape;345;g59796e1d15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9a16a3e0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Lodge Project will provide significant benefits for the Camp. These include: </a:t>
            </a:r>
            <a:br>
              <a:rPr lang="en">
                <a:solidFill>
                  <a:schemeClr val="dk1"/>
                </a:solidFill>
              </a:rPr>
            </a:br>
            <a:r>
              <a:rPr lang="en" b="1">
                <a:solidFill>
                  <a:schemeClr val="dk1"/>
                </a:solidFill>
              </a:rPr>
              <a:t>1. A modernized kitchen that will operate more efficiently, and create an improved working environment</a:t>
            </a:r>
            <a:endParaRPr b="1"/>
          </a:p>
        </p:txBody>
      </p:sp>
      <p:sp>
        <p:nvSpPr>
          <p:cNvPr id="354" name="Google Shape;354;g59a16a3e0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9a16a3e0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Lodge Project will provide significant benefits for the Camp. These include: </a:t>
            </a:r>
            <a:br>
              <a:rPr lang="en">
                <a:solidFill>
                  <a:schemeClr val="dk1"/>
                </a:solidFill>
              </a:rPr>
            </a:br>
            <a:r>
              <a:rPr lang="en" b="1">
                <a:solidFill>
                  <a:schemeClr val="dk1"/>
                </a:solidFill>
              </a:rPr>
              <a:t>2. Provide ADA compliant bathrooms and accessibility;</a:t>
            </a:r>
            <a:endParaRPr b="1"/>
          </a:p>
        </p:txBody>
      </p:sp>
      <p:sp>
        <p:nvSpPr>
          <p:cNvPr id="365" name="Google Shape;365;g59a16a3e0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9a16a3e0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Lodge Project will provide significant benefits for the Camp. These include:</a:t>
            </a:r>
            <a:br>
              <a:rPr lang="en">
                <a:solidFill>
                  <a:schemeClr val="dk1"/>
                </a:solidFill>
              </a:rPr>
            </a:br>
            <a:r>
              <a:rPr lang="en" b="1">
                <a:solidFill>
                  <a:schemeClr val="dk1"/>
                </a:solidFill>
              </a:rPr>
              <a:t>3. Fix required structural building issues;</a:t>
            </a:r>
            <a:endParaRPr b="1"/>
          </a:p>
        </p:txBody>
      </p:sp>
      <p:sp>
        <p:nvSpPr>
          <p:cNvPr id="378" name="Google Shape;378;g59a16a3e0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9a16a3e0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Lodge Project will provide significant benefits for the Camp. These include: </a:t>
            </a:r>
            <a:br>
              <a:rPr lang="en">
                <a:solidFill>
                  <a:schemeClr val="dk1"/>
                </a:solidFill>
              </a:rPr>
            </a:br>
            <a:r>
              <a:rPr lang="en" b="1">
                <a:solidFill>
                  <a:schemeClr val="dk1"/>
                </a:solidFill>
              </a:rPr>
              <a:t>4. Add dining space for greater ease of entry and exit, ADA seating, and wheelchair access; </a:t>
            </a:r>
            <a:endParaRPr b="1"/>
          </a:p>
        </p:txBody>
      </p:sp>
      <p:sp>
        <p:nvSpPr>
          <p:cNvPr id="393" name="Google Shape;393;g59a16a3e0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9a16a3e0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Lodge Project will provide significant benefits for the Camp. These include:</a:t>
            </a:r>
            <a:br>
              <a:rPr lang="en">
                <a:solidFill>
                  <a:schemeClr val="dk1"/>
                </a:solidFill>
              </a:rPr>
            </a:br>
            <a:r>
              <a:rPr lang="en" b="1">
                <a:solidFill>
                  <a:schemeClr val="dk1"/>
                </a:solidFill>
              </a:rPr>
              <a:t>5. Added social area space;</a:t>
            </a:r>
            <a:endParaRPr b="1"/>
          </a:p>
        </p:txBody>
      </p:sp>
      <p:sp>
        <p:nvSpPr>
          <p:cNvPr id="410" name="Google Shape;410;g59a16a3e0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9a16a3e03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Lodge Project will provide significant benefits for the Camp. These include: </a:t>
            </a:r>
            <a:br>
              <a:rPr lang="en">
                <a:solidFill>
                  <a:schemeClr val="dk1"/>
                </a:solidFill>
              </a:rPr>
            </a:br>
            <a:r>
              <a:rPr lang="en" b="1">
                <a:solidFill>
                  <a:schemeClr val="dk1"/>
                </a:solidFill>
              </a:rPr>
              <a:t>6. Integrate solar energy to reduce carbon footprint</a:t>
            </a:r>
            <a:endParaRPr b="1">
              <a:solidFill>
                <a:schemeClr val="dk1"/>
              </a:solidFill>
            </a:endParaRPr>
          </a:p>
          <a:p>
            <a:pPr marL="0" lvl="0" indent="0" algn="l" rtl="0">
              <a:spcBef>
                <a:spcPts val="0"/>
              </a:spcBef>
              <a:spcAft>
                <a:spcPts val="0"/>
              </a:spcAft>
              <a:buNone/>
            </a:pPr>
            <a:endParaRPr/>
          </a:p>
        </p:txBody>
      </p:sp>
      <p:sp>
        <p:nvSpPr>
          <p:cNvPr id="429" name="Google Shape;429;g59a16a3e03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59a16a3e0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improvements while balancing Camp history, experiences and Aesthetics, the greater AMC mission, building codes, diversity of uses and financial consideration.  More later...</a:t>
            </a:r>
            <a:endParaRPr/>
          </a:p>
        </p:txBody>
      </p:sp>
      <p:sp>
        <p:nvSpPr>
          <p:cNvPr id="450" name="Google Shape;450;g59a16a3e0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9a16a3e03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9a16a3e0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the Planning Committee considered potential design options, it took a disciplined approach.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936736e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936736e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will review the Lodge Project in terms of Who? Why? How? Where? What? And When?  So, sit back, relax, and here we go...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95b7f7ed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595b7f7ed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applied design principles along several dimensions to our evaluate all potential new designs.  The next set of slides reviews the dimensions considered.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9a93ce47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9a93ce47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functional aspects considered focused on how the facility functions from the guest and staff point of view.  We took a long term view trying to look out into the future needs of the Camp.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9a93ce476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9a93ce476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were guided by the National Park Services Standards for Rehabilitation as way of making sure we focused on maintaining a good historical view of the project.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9a93ce476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9a93ce476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incorporated climatic design in our planning to maximize natural ventilation and minimize the use of artificial light.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9a93ce476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9a93ce476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considered sustainability in the plans to minimize energy consumption.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59a93ce476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59a93ce476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Accessibility was a key feature in our planning evaluation.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9a93ce476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9a93ce476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reviewed building codes and their implications.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9a93ce476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59a93ce47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applied these assessment principles to evaluate all options.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9a16a3e03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9a16a3e03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next set of slides will give you a sense of how the process was applied to some of the more promising options as well as our conclusions.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95b7f7ed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95b7f7ed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Planning Committee considered a variety of ways to accomplish our goals beginning last summer. We initially worked closely with Anne Whitney, a NH based architect with experience in historical structures. Over many months we evaluated a variety of possible designs that involved some expansion northward and westward. We did not consider a southward expansion as it result in too big a change in the historical structure and would not work operationally. </a:t>
            </a:r>
            <a:endParaRPr/>
          </a:p>
          <a:p>
            <a:pPr marL="0" lvl="0" indent="0" algn="l" rtl="0">
              <a:spcBef>
                <a:spcPts val="0"/>
              </a:spcBef>
              <a:spcAft>
                <a:spcPts val="0"/>
              </a:spcAft>
              <a:buNone/>
            </a:pPr>
            <a:r>
              <a:rPr lang="en"/>
              <a:t>We evaluated the plans based on four main design criteria: 1. Functional/operational; 2. Aesthetics/historical; 3. Climatic performance/comfort; 4. Sustainability. Each member of the Planning Committee scored each design and we compared each design’s scores with the existing Lodge based using the four criteria -- our goal was to eliminate designs that we believed were inferior to the existing Lodge, leaving us to concentrate more closely on those that provided for overall improvement. The Planning Committee’s goal was to develop a proposed that would result in a significant improvement for for the Camp. A plan offering only a slight improvement was not considered adequate enough to pursue further.</a:t>
            </a:r>
            <a:endParaRPr/>
          </a:p>
          <a:p>
            <a:pPr marL="0" lvl="0" indent="0" algn="l" rtl="0">
              <a:spcBef>
                <a:spcPts val="0"/>
              </a:spcBef>
              <a:spcAft>
                <a:spcPts val="0"/>
              </a:spcAft>
              <a:buNone/>
            </a:pPr>
            <a:r>
              <a:rPr lang="en"/>
              <a:t>Jan Irvin, who is a Lodge Planning Committee member and architect presented a broad outline of an East Design that might meet many of the needs identified by the Committee after this exhaustive analysis. After initial discussions, it was decided that more detailed designs would be needed to move forward.</a:t>
            </a:r>
            <a:endParaRPr/>
          </a:p>
          <a:p>
            <a:pPr marL="0" lvl="0" indent="0" algn="l" rtl="0">
              <a:spcBef>
                <a:spcPts val="0"/>
              </a:spcBef>
              <a:spcAft>
                <a:spcPts val="0"/>
              </a:spcAft>
              <a:buNone/>
            </a:pPr>
            <a:r>
              <a:rPr lang="en"/>
              <a:t>The next set of slides are meant for illustrative purposes only, and show you the floor plans of the existing Lodge, and a few of the plans considered. This is meant to give you a flavor of the many months of extensive analysis that the Planning Committee completed regarding the north and west designs.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9a93ce476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9a93ce476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--Despite many changes at Cold River Camp over the past 100 years including new cabins and other structures, and many repairs  and replacements, the Camp retains a familiar and unchanging feel for many.</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--This is due to an active policy to make sure changes fit in well with the historic nature of the facility, which has been adopted by Camp Committees over the decades, and is applied to this project.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--Needed changes and improvements are made so that they fit in well.  One could argue that this policy has significantly helped the Camp prosper over the past 100 years.  We now look to the next 100 years.</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--Here is the floor plan of the original 1908 Lodge.</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b67982b40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floor plan of the entire Lodge complex: dining, kitchen, and social areas. The dark outline box represents the original 1908 Lodge.</a:t>
            </a:r>
            <a:endParaRPr/>
          </a:p>
        </p:txBody>
      </p:sp>
      <p:sp>
        <p:nvSpPr>
          <p:cNvPr id="568" name="Google Shape;568;g5b67982b40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5b6469aee9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plans that involved expanding in all four directions, North, South, East, and West.</a:t>
            </a:r>
            <a:endParaRPr/>
          </a:p>
          <a:p>
            <a:pPr marL="0" lvl="0" indent="0" algn="l" rtl="0">
              <a:spcBef>
                <a:spcPts val="0"/>
              </a:spcBef>
              <a:spcAft>
                <a:spcPts val="0"/>
              </a:spcAft>
              <a:buNone/>
            </a:pPr>
            <a:endParaRPr/>
          </a:p>
          <a:p>
            <a:pPr marL="0" lvl="0" indent="0" algn="l" rtl="0">
              <a:spcBef>
                <a:spcPts val="0"/>
              </a:spcBef>
              <a:spcAft>
                <a:spcPts val="0"/>
              </a:spcAft>
              <a:buNone/>
            </a:pPr>
            <a:r>
              <a:rPr lang="en"/>
              <a:t>We highlight in PINK the dining area and in YELLOW the kitchen in this and the next few slides. </a:t>
            </a:r>
            <a:endParaRPr/>
          </a:p>
          <a:p>
            <a:pPr marL="0" lvl="0" indent="0" algn="l" rtl="0">
              <a:spcBef>
                <a:spcPts val="0"/>
              </a:spcBef>
              <a:spcAft>
                <a:spcPts val="0"/>
              </a:spcAft>
              <a:buNone/>
            </a:pPr>
            <a:endParaRPr/>
          </a:p>
          <a:p>
            <a:pPr marL="0" lvl="0" indent="0" algn="l" rtl="0">
              <a:spcBef>
                <a:spcPts val="0"/>
              </a:spcBef>
              <a:spcAft>
                <a:spcPts val="0"/>
              </a:spcAft>
              <a:buNone/>
            </a:pPr>
            <a:r>
              <a:rPr lang="en"/>
              <a:t> PLEASE NOTE: The next few slides show some examples, where we point out  only a few of the positives and negatives. The Lodge Planning Committee did a much more exhaustive analysis on each concept to reach its conclusions.</a:t>
            </a:r>
            <a:endParaRPr/>
          </a:p>
        </p:txBody>
      </p:sp>
      <p:sp>
        <p:nvSpPr>
          <p:cNvPr id="577" name="Google Shape;577;g5b6469aee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9631e0bec_7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Expanding southward was reviewed but not pursued especially because of historical considerations.</a:t>
            </a:r>
            <a:endParaRPr/>
          </a:p>
        </p:txBody>
      </p:sp>
      <p:sp>
        <p:nvSpPr>
          <p:cNvPr id="595" name="Google Shape;595;g59631e0bec_7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5b67982b40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West Alt 1 Concept moves most of the dining into the area in front of the fireplace in the Lodge. The loss of the social area in front of the fireplace led us to an expansion to the west and north.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This plan scored low especially in : 1. Guest flow, 2. Dining experience, 3. Maintaining the historical look and feel of the Lodge, and 4. Crew access to dining tables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612" name="Google Shape;612;g5b67982b40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9631e0bec_7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North concept expands the dining porch northward.</a:t>
            </a:r>
            <a:endParaRPr/>
          </a:p>
          <a:p>
            <a:pPr marL="0" lvl="0" indent="0" algn="l" rtl="0">
              <a:spcBef>
                <a:spcPts val="0"/>
              </a:spcBef>
              <a:spcAft>
                <a:spcPts val="0"/>
              </a:spcAft>
              <a:buNone/>
            </a:pPr>
            <a:endParaRPr/>
          </a:p>
          <a:p>
            <a:pPr marL="0" lvl="0" indent="0" algn="l" rtl="0">
              <a:spcBef>
                <a:spcPts val="0"/>
              </a:spcBef>
              <a:spcAft>
                <a:spcPts val="0"/>
              </a:spcAft>
              <a:buNone/>
            </a:pPr>
            <a:r>
              <a:rPr lang="en"/>
              <a:t>There was a marginal improvement versus the existing Lodge in: 1. Guest flow and dining experience, 2. Ease of access for the crew and guests, 3. Look and feel of the dining experience, </a:t>
            </a:r>
            <a:endParaRPr/>
          </a:p>
          <a:p>
            <a:pPr marL="0" lvl="0" indent="0" algn="l" rtl="0">
              <a:spcBef>
                <a:spcPts val="0"/>
              </a:spcBef>
              <a:spcAft>
                <a:spcPts val="0"/>
              </a:spcAft>
              <a:buNone/>
            </a:pPr>
            <a:endParaRPr/>
          </a:p>
          <a:p>
            <a:pPr marL="0" lvl="0" indent="0" algn="l" rtl="0">
              <a:spcBef>
                <a:spcPts val="0"/>
              </a:spcBef>
              <a:spcAft>
                <a:spcPts val="0"/>
              </a:spcAft>
              <a:buNone/>
            </a:pPr>
            <a:r>
              <a:rPr lang="en"/>
              <a:t>But 1. Poor sense of historical scale, 2. May have light and ventilation issues</a:t>
            </a:r>
            <a:endParaRPr/>
          </a:p>
          <a:p>
            <a:pPr marL="0" lvl="0" indent="0" algn="l" rtl="0">
              <a:spcBef>
                <a:spcPts val="0"/>
              </a:spcBef>
              <a:spcAft>
                <a:spcPts val="0"/>
              </a:spcAft>
              <a:buNone/>
            </a:pPr>
            <a:endParaRPr/>
          </a:p>
        </p:txBody>
      </p:sp>
      <p:sp>
        <p:nvSpPr>
          <p:cNvPr id="629" name="Google Shape;629;g59631e0bec_7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b67982b4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East Concept restores the original Lodge by moving dining area into historic kitchen building and extending the structure eastward to create a new kitchen.  It was the most promising concept.  We then hired of an architectural firm to explore further.  </a:t>
            </a: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solidFill>
                  <a:schemeClr val="dk1"/>
                </a:solidFill>
              </a:rPr>
              <a:t>This plan allows us to 1. Modernize Kitchen to gain efficiency and enhance working environment, 2. Fix Required structural repairs (i.e., dining porch), 3. Improve guest bathroom availability and accessibility (ADA compliant), 4. Add dining room space (ADA seating, wheelchair access, greater seating room), 5. Add living room social space, 6. Integrate Solar energy as a means of reducing carbon footprint</a:t>
            </a:r>
            <a:endParaRPr>
              <a:solidFill>
                <a:schemeClr val="dk1"/>
              </a:solidFill>
            </a:endParaRPr>
          </a:p>
          <a:p>
            <a:pPr marL="0" lvl="0" indent="0" algn="l" rtl="0">
              <a:lnSpc>
                <a:spcPct val="115000"/>
              </a:lnSpc>
              <a:spcBef>
                <a:spcPts val="200"/>
              </a:spcBef>
              <a:spcAft>
                <a:spcPts val="0"/>
              </a:spcAft>
              <a:buClr>
                <a:schemeClr val="dk1"/>
              </a:buClr>
              <a:buSzPts val="1100"/>
              <a:buFont typeface="Arial"/>
              <a:buNone/>
            </a:pPr>
            <a:r>
              <a:rPr lang="en">
                <a:solidFill>
                  <a:schemeClr val="dk1"/>
                </a:solidFill>
              </a:rPr>
              <a:t>…all the while balancing:</a:t>
            </a:r>
            <a:endParaRPr>
              <a:solidFill>
                <a:schemeClr val="dk1"/>
              </a:solidFill>
            </a:endParaRPr>
          </a:p>
          <a:p>
            <a:pPr marL="457200" lvl="0" indent="-298450" algn="l" rtl="0">
              <a:lnSpc>
                <a:spcPct val="115000"/>
              </a:lnSpc>
              <a:spcBef>
                <a:spcPts val="200"/>
              </a:spcBef>
              <a:spcAft>
                <a:spcPts val="0"/>
              </a:spcAft>
              <a:buClr>
                <a:schemeClr val="dk1"/>
              </a:buClr>
              <a:buSzPts val="1100"/>
              <a:buAutoNum type="arabicPeriod"/>
            </a:pPr>
            <a:r>
              <a:rPr lang="en">
                <a:solidFill>
                  <a:schemeClr val="dk1"/>
                </a:solidFill>
              </a:rPr>
              <a:t>Camp History and experience and aesthetics, 2. Greater AMC Mission, 3. Diversity of uses 4. Financial</a:t>
            </a:r>
            <a:endParaRPr>
              <a:solidFill>
                <a:schemeClr val="dk1"/>
              </a:solidFill>
            </a:endParaRPr>
          </a:p>
          <a:p>
            <a:pPr marL="0" lvl="0" indent="0" algn="l" rtl="0">
              <a:spcBef>
                <a:spcPts val="200"/>
              </a:spcBef>
              <a:spcAft>
                <a:spcPts val="0"/>
              </a:spcAft>
              <a:buNone/>
            </a:pPr>
            <a:endParaRPr/>
          </a:p>
        </p:txBody>
      </p:sp>
      <p:sp>
        <p:nvSpPr>
          <p:cNvPr id="644" name="Google Shape;644;g5b67982b4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595b7f7ed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595b7f7ed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slides summarizes our findings and why we decided to move forward with exploring the east option in more detail.  The East plan has clear advantages that we will explore in more detail later.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9a16a3e03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9a16a3e03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part of the process, the Planning Committee also considered three levels of Lodge improvements and the implications of each.  They are Minimum, Intermediate, and Expanded.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59a16a3e0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59a16a3e0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view the impact of each level on the Kitchen.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9a16a3e03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9a16a3e03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on the Dining room.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c0f018e75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c0f018e75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can see, the Lodge has changed and been added to over the years, especially with expansions to the north and east starting in 1920s and extending into the late 90s.  </a:t>
            </a:r>
            <a:endParaRPr/>
          </a:p>
          <a:p>
            <a:pPr marL="0" lvl="0" indent="0" algn="l" rtl="0">
              <a:spcBef>
                <a:spcPts val="0"/>
              </a:spcBef>
              <a:spcAft>
                <a:spcPts val="0"/>
              </a:spcAft>
              <a:buNone/>
            </a:pPr>
            <a:r>
              <a:rPr lang="en"/>
              <a:t>Here is a quick view of the history in a floor plan.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9a16a3e03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9a16a3e03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accessibility.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59a16a3e03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59a16a3e03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resulting gross square footage of each and implications to the fire code as a result of the changes.  Both intermediate and expanded require a firewall or sprinkler system.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59a16a3e03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59a16a3e03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finally the impact on the living area is seen in the Expanded where the social area expands to the entire Lodge.  </a:t>
            </a:r>
            <a:endParaRPr/>
          </a:p>
          <a:p>
            <a:pPr marL="0" lvl="0" indent="0" algn="l" rtl="0">
              <a:spcBef>
                <a:spcPts val="0"/>
              </a:spcBef>
              <a:spcAft>
                <a:spcPts val="0"/>
              </a:spcAft>
              <a:buNone/>
            </a:pPr>
            <a:endParaRPr/>
          </a:p>
          <a:p>
            <a:pPr marL="0" lvl="0" indent="0" algn="l" rtl="0">
              <a:spcBef>
                <a:spcPts val="0"/>
              </a:spcBef>
              <a:spcAft>
                <a:spcPts val="0"/>
              </a:spcAft>
              <a:buNone/>
            </a:pPr>
            <a:r>
              <a:rPr lang="en"/>
              <a:t>Costs:  The minimum costs would be relatively low.  The Expanded would be the most expensive, but the Intermediate might not be that far behind as there may be extensive retrofitting due to the need for a firewall or sprinklers.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595b7f7ed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595b7f7ed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no need to delve deeply into this next set of slides now, but,  the KEY POINT  is that code considerations limits or eliminates the intermediate option due to a relatively high cost without as many benefits as the Expanded. We would need to install a sprinkler system in the lodge or build a fire wall between the dining and living space.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9a93ce476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9a93ce476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more code detail, which we come back to at the end, if needed.</a:t>
            </a:r>
            <a:endParaRPr/>
          </a:p>
          <a:p>
            <a:pPr marL="0" lvl="0" indent="0" algn="l" rtl="0">
              <a:spcBef>
                <a:spcPts val="0"/>
              </a:spcBef>
              <a:spcAft>
                <a:spcPts val="0"/>
              </a:spcAft>
              <a:buNone/>
            </a:pPr>
            <a:endParaRPr/>
          </a:p>
          <a:p>
            <a:pPr marL="0" lvl="0" indent="0" algn="l" rtl="0">
              <a:spcBef>
                <a:spcPts val="0"/>
              </a:spcBef>
              <a:spcAft>
                <a:spcPts val="0"/>
              </a:spcAft>
              <a:buNone/>
            </a:pPr>
            <a:r>
              <a:rPr lang="en"/>
              <a:t>This is a KEY POINT is that code considerations  limits or eliminates the option for an intermediate option. We would need to install a sprinkler system in the lodge or build a fire wall between the dining and living space.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9a16a3e03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9a16a3e03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Please Note:  In renovation, once we add on any square footage to the lodge, the building code triggers two critical requirements: </a:t>
            </a:r>
            <a:endParaRPr>
              <a:solidFill>
                <a:schemeClr val="dk1"/>
              </a:solidFill>
            </a:endParaRPr>
          </a:p>
          <a:p>
            <a:pPr marL="0" lvl="0" indent="0" algn="l" rtl="0">
              <a:spcBef>
                <a:spcPts val="0"/>
              </a:spcBef>
              <a:spcAft>
                <a:spcPts val="0"/>
              </a:spcAft>
              <a:buNone/>
            </a:pPr>
            <a:r>
              <a:rPr lang="en">
                <a:solidFill>
                  <a:schemeClr val="dk1"/>
                </a:solidFill>
              </a:rPr>
              <a:t>(1) we need to have two ADA bathrooms and </a:t>
            </a:r>
            <a:br>
              <a:rPr lang="en">
                <a:solidFill>
                  <a:schemeClr val="dk1"/>
                </a:solidFill>
              </a:rPr>
            </a:br>
            <a:r>
              <a:rPr lang="en">
                <a:solidFill>
                  <a:schemeClr val="dk1"/>
                </a:solidFill>
              </a:rPr>
              <a:t>(2) we need either a complete sprinkled system or a firewall between the living room and dining room areas.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59a16a3e03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59a16a3e03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arenBoth"/>
            </a:pPr>
            <a:r>
              <a:rPr lang="en">
                <a:solidFill>
                  <a:schemeClr val="dk1"/>
                </a:solidFill>
              </a:rPr>
              <a:t>Even though not required if no changes are made to the lodge, providing full ADA accessibility code compliance to lodge and dining room is where we and AMC want to be.</a:t>
            </a:r>
            <a:endParaRPr>
              <a:solidFill>
                <a:schemeClr val="dk1"/>
              </a:solidFill>
            </a:endParaRPr>
          </a:p>
          <a:p>
            <a:pPr marL="457200" lvl="0" indent="-298450" algn="l" rtl="0">
              <a:spcBef>
                <a:spcPts val="0"/>
              </a:spcBef>
              <a:spcAft>
                <a:spcPts val="0"/>
              </a:spcAft>
              <a:buClr>
                <a:schemeClr val="dk1"/>
              </a:buClr>
              <a:buSzPts val="1100"/>
              <a:buAutoNum type="arabicParenBoth"/>
            </a:pPr>
            <a:r>
              <a:rPr lang="en">
                <a:solidFill>
                  <a:schemeClr val="dk1"/>
                </a:solidFill>
              </a:rPr>
              <a:t>The cost of building a completely new kitchen, may not be that much more from a complete renovation of the existing one</a:t>
            </a:r>
            <a:endParaRPr>
              <a:solidFill>
                <a:schemeClr val="dk1"/>
              </a:solidFill>
            </a:endParaRPr>
          </a:p>
          <a:p>
            <a:pPr marL="457200" lvl="0" indent="-298450" algn="l" rtl="0">
              <a:spcBef>
                <a:spcPts val="0"/>
              </a:spcBef>
              <a:spcAft>
                <a:spcPts val="0"/>
              </a:spcAft>
              <a:buClr>
                <a:schemeClr val="dk1"/>
              </a:buClr>
              <a:buSzPts val="1100"/>
              <a:buAutoNum type="arabicParenBoth"/>
            </a:pPr>
            <a:r>
              <a:rPr lang="en">
                <a:solidFill>
                  <a:schemeClr val="dk1"/>
                </a:solidFill>
              </a:rPr>
              <a:t>And, as a bonus, we actually expand the amount of Living Room social area available to guests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59a16a3e03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59a16a3e0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analysis led the Lodge Planning Committee to conclude that the correct and preferred path is to focus on an Expanded plan.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59a16a3e03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59a16a3e03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closer look at the East Expanded plan.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5c0f018e75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aerial shot to give a sense of the entire structure after construction is complete.</a:t>
            </a:r>
            <a:endParaRPr/>
          </a:p>
        </p:txBody>
      </p:sp>
      <p:sp>
        <p:nvSpPr>
          <p:cNvPr id="759" name="Google Shape;759;g5c0f018e75_3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c53f4891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2018, knowing major repairs of dining porch were needed, Gary Munson established the Lodge Planning Committee. Its mandate is to think broadly about the current Lodge conditions, and make recommendations of possible improvements, focusing mainly on the kitchen and dining areas.  </a:t>
            </a:r>
            <a:endParaRPr/>
          </a:p>
          <a:p>
            <a:pPr marL="0" lvl="0" indent="0" algn="l" rtl="0">
              <a:spcBef>
                <a:spcPts val="0"/>
              </a:spcBef>
              <a:spcAft>
                <a:spcPts val="0"/>
              </a:spcAft>
              <a:buNone/>
            </a:pPr>
            <a:endParaRPr/>
          </a:p>
          <a:p>
            <a:pPr marL="0" lvl="0" indent="0" algn="l" rtl="0">
              <a:spcBef>
                <a:spcPts val="0"/>
              </a:spcBef>
              <a:spcAft>
                <a:spcPts val="0"/>
              </a:spcAft>
              <a:buNone/>
            </a:pPr>
            <a:r>
              <a:rPr lang="en"/>
              <a:t>Tonight, we will take a journey starting here….</a:t>
            </a:r>
            <a:endParaRPr/>
          </a:p>
        </p:txBody>
      </p:sp>
      <p:sp>
        <p:nvSpPr>
          <p:cNvPr id="309" name="Google Shape;309;g5c53f4891f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b67982b40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birds’ eye view of the East Plan Lodge, dining room, and kitchen. </a:t>
            </a:r>
            <a:endParaRPr/>
          </a:p>
        </p:txBody>
      </p:sp>
      <p:sp>
        <p:nvSpPr>
          <p:cNvPr id="765" name="Google Shape;765;g5b67982b40_0_2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b67982b40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give you a real sense of what the outcome of this project will look like, we need to take a visual tour.  So, let’s go! </a:t>
            </a:r>
            <a:endParaRPr/>
          </a:p>
        </p:txBody>
      </p:sp>
      <p:sp>
        <p:nvSpPr>
          <p:cNvPr id="772" name="Google Shape;772;g5b67982b40_2_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5b67982b40_2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typical view (not including the person walking in the road and the two plastic chairs sitting on the lawn in front of the Lodge) of the Lodge that you would normally see as you arrive at Camp.</a:t>
            </a:r>
            <a:endParaRPr/>
          </a:p>
        </p:txBody>
      </p:sp>
      <p:sp>
        <p:nvSpPr>
          <p:cNvPr id="783" name="Google Shape;783;g5b67982b40_2_3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5b67982b40_2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similar view of the Lodge (computer generated) showing the southwest view with the new dining and kitchen areas built. </a:t>
            </a:r>
            <a:endParaRPr/>
          </a:p>
        </p:txBody>
      </p:sp>
      <p:sp>
        <p:nvSpPr>
          <p:cNvPr id="789" name="Google Shape;789;g5b67982b40_2_4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5b67982b40_2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again at the southeast view of the existing Lodge on this slide and… (next slide)</a:t>
            </a:r>
            <a:endParaRPr/>
          </a:p>
        </p:txBody>
      </p:sp>
      <p:sp>
        <p:nvSpPr>
          <p:cNvPr id="795" name="Google Shape;795;g5b67982b40_2_4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971b039b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new south view shows what the new finished Lodge/dining/kitchen.</a:t>
            </a:r>
            <a:endParaRPr/>
          </a:p>
          <a:p>
            <a:pPr marL="0" lvl="0" indent="0" algn="l" rtl="0">
              <a:spcBef>
                <a:spcPts val="0"/>
              </a:spcBef>
              <a:spcAft>
                <a:spcPts val="0"/>
              </a:spcAft>
              <a:buNone/>
            </a:pPr>
            <a:endParaRPr/>
          </a:p>
          <a:p>
            <a:pPr marL="0" lvl="0" indent="0" algn="l" rtl="0">
              <a:spcBef>
                <a:spcPts val="0"/>
              </a:spcBef>
              <a:spcAft>
                <a:spcPts val="0"/>
              </a:spcAft>
              <a:buNone/>
            </a:pPr>
            <a:r>
              <a:rPr lang="en"/>
              <a:t> Let’s look at some other views to see more of the outside details in the next set of slides. We will first look at what is there today, and then you will be able to see what the comparable view would be after this new construction is complete.</a:t>
            </a:r>
            <a:endParaRPr/>
          </a:p>
        </p:txBody>
      </p:sp>
      <p:sp>
        <p:nvSpPr>
          <p:cNvPr id="801" name="Google Shape;801;g5971b039ba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5b67982b40_2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Does this area look like it needs some tender loving care?  Close up of additions added to the Lodge over the years. The eastern end of the kitchen (added in 20s-30s) and the ice machine/bathroom built in 1939 can be seen, as well as the small shed on the end of the eastern section of the kitchen housing the Camp’s electrical panels added in the last 20 years.</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 food from the Sysco food trucks is unloaded here and carried into the kitchen through the white door, which includes going up a small set of stairs inside the building. </a:t>
            </a:r>
            <a:endParaRPr/>
          </a:p>
        </p:txBody>
      </p:sp>
      <p:sp>
        <p:nvSpPr>
          <p:cNvPr id="807" name="Google Shape;807;g5b67982b40_2_4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b67982b40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same northeast view shows the door into the kitchen from the east. There is a small loading dock in front of the door which will allow the Sysco food truck to pull in and unload. The entire kitchen will be at the same level so no need to go up stairs when bringing the food into the kitchen.</a:t>
            </a:r>
            <a:endParaRPr/>
          </a:p>
        </p:txBody>
      </p:sp>
      <p:sp>
        <p:nvSpPr>
          <p:cNvPr id="813" name="Google Shape;813;g5b67982b40_2_1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5b67982b40_2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“back” of the building with the dining porch on the right ,and the bathroom/ice machine building in the middle.</a:t>
            </a:r>
            <a:endParaRPr/>
          </a:p>
        </p:txBody>
      </p:sp>
      <p:sp>
        <p:nvSpPr>
          <p:cNvPr id="819" name="Google Shape;819;g5b67982b40_2_4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5b67982b40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higher angle view shows the northern back of the new kitchen and the dining area. The small building in the middle houses two ADA compliant bathrooms.  Note the ramp and stairs providing outside access.  They can also be accessed from inside the building as you will see later.</a:t>
            </a:r>
            <a:endParaRPr/>
          </a:p>
        </p:txBody>
      </p:sp>
      <p:sp>
        <p:nvSpPr>
          <p:cNvPr id="825" name="Google Shape;825;g5b67982b40_2_1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c53f489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will end here…</a:t>
            </a:r>
            <a:endParaRPr/>
          </a:p>
          <a:p>
            <a:pPr marL="0" lvl="0" indent="0" algn="l" rtl="0">
              <a:spcBef>
                <a:spcPts val="0"/>
              </a:spcBef>
              <a:spcAft>
                <a:spcPts val="0"/>
              </a:spcAft>
              <a:buNone/>
            </a:pPr>
            <a:endParaRPr/>
          </a:p>
          <a:p>
            <a:pPr marL="0" lvl="0" indent="0" algn="l" rtl="0">
              <a:spcBef>
                <a:spcPts val="0"/>
              </a:spcBef>
              <a:spcAft>
                <a:spcPts val="0"/>
              </a:spcAft>
              <a:buNone/>
            </a:pPr>
            <a:r>
              <a:rPr lang="en"/>
              <a:t>This is an aerial shot to give you a sense of the entire structure of the proposal we will discuss tonight, and how it fits in.  </a:t>
            </a:r>
            <a:endParaRPr/>
          </a:p>
          <a:p>
            <a:pPr marL="0" lvl="0" indent="0" algn="l" rtl="0">
              <a:spcBef>
                <a:spcPts val="0"/>
              </a:spcBef>
              <a:spcAft>
                <a:spcPts val="0"/>
              </a:spcAft>
              <a:buNone/>
            </a:pPr>
            <a:endParaRPr/>
          </a:p>
          <a:p>
            <a:pPr marL="0" lvl="0" indent="0" algn="l" rtl="0">
              <a:spcBef>
                <a:spcPts val="0"/>
              </a:spcBef>
              <a:spcAft>
                <a:spcPts val="0"/>
              </a:spcAft>
              <a:buNone/>
            </a:pPr>
            <a:r>
              <a:rPr lang="en"/>
              <a:t>After we review the process used over the past year or more to get to this proposal, we will focus more intensively on the proposal and what the exterior and interior of the building will look like.  </a:t>
            </a:r>
            <a:endParaRPr/>
          </a:p>
        </p:txBody>
      </p:sp>
      <p:sp>
        <p:nvSpPr>
          <p:cNvPr id="315" name="Google Shape;315;g5c53f4891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5b67982b40_2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 highlighting the existing northwest view with the prominent dining porch.</a:t>
            </a:r>
            <a:endParaRPr/>
          </a:p>
        </p:txBody>
      </p:sp>
      <p:sp>
        <p:nvSpPr>
          <p:cNvPr id="831" name="Google Shape;831;g5b67982b40_2_4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5b67982b40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same northwest view. Note the old dining porch is removed and the Lodge structure is similar to the original 1908 building. </a:t>
            </a:r>
            <a:endParaRPr/>
          </a:p>
        </p:txBody>
      </p:sp>
      <p:sp>
        <p:nvSpPr>
          <p:cNvPr id="837" name="Google Shape;837;g5b67982b40_2_1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5b67982b40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aerial view showing more of the structure.</a:t>
            </a:r>
            <a:endParaRPr/>
          </a:p>
        </p:txBody>
      </p:sp>
      <p:sp>
        <p:nvSpPr>
          <p:cNvPr id="843" name="Google Shape;843;g5b67982b40_2_1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995ada4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995ada4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following is a bullet point summary of the advantages of the East Design as provided by the architects, PWWG.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Some of the advantages include: maintaining  entry arrival views, increasing natural ventilation and light, maintaining scale, and restoring traditional forms.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59a16a3e03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59a16a3e0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Other advantages include:   new cooling roof, carbon reductions, increased views north and south, and strengthens north lawn connection.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b67982b40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first review the general floor plans. This allows you to clearly see each of the components of the Lodge including the enlarged social area, the dining space, and the new expanded kitchen</a:t>
            </a:r>
            <a:endParaRPr/>
          </a:p>
        </p:txBody>
      </p:sp>
      <p:sp>
        <p:nvSpPr>
          <p:cNvPr id="863" name="Google Shape;863;g5b67982b40_2_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b67982b40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shows an enlarged view of the expanded social area behind the fireplace in the main Lodge. This area will also be used for the trail lunch preparation.</a:t>
            </a:r>
            <a:endParaRPr/>
          </a:p>
        </p:txBody>
      </p:sp>
      <p:sp>
        <p:nvSpPr>
          <p:cNvPr id="871" name="Google Shape;871;g5b67982b40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5b67982b40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you have seen the outside, let’s go into the new building and see how everything looks and feels from the inside.</a:t>
            </a:r>
            <a:endParaRPr/>
          </a:p>
        </p:txBody>
      </p:sp>
      <p:sp>
        <p:nvSpPr>
          <p:cNvPr id="880" name="Google Shape;880;g5b67982b40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5b67982b40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focus first on the Kitchen. We have a tentative layout.  Our plan is to spend more effort on this, including working with an additional kitchen designer to develop a final plan.</a:t>
            </a:r>
            <a:endParaRPr/>
          </a:p>
        </p:txBody>
      </p:sp>
      <p:sp>
        <p:nvSpPr>
          <p:cNvPr id="890" name="Google Shape;890;g5b67982b40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59a16a3e03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59a16a3e03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Kitchen will have functional improvements, more efficient service flow, better accomodation for Extension and shoulder season, additional support space and new finishes and equipment.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9a16a3e03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9a16a3e03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Participants in the Lodge Project can be found in the next two slides.  </a:t>
            </a:r>
            <a:endParaRPr/>
          </a:p>
          <a:p>
            <a:pPr marL="0" lvl="0" indent="0" algn="l" rtl="0">
              <a:spcBef>
                <a:spcPts val="0"/>
              </a:spcBef>
              <a:spcAft>
                <a:spcPts val="0"/>
              </a:spcAft>
              <a:buNone/>
            </a:pPr>
            <a:endParaRPr/>
          </a:p>
          <a:p>
            <a:pPr marL="0" lvl="0" indent="0" algn="l" rtl="0">
              <a:spcBef>
                <a:spcPts val="0"/>
              </a:spcBef>
              <a:spcAft>
                <a:spcPts val="0"/>
              </a:spcAft>
              <a:buNone/>
            </a:pPr>
            <a:r>
              <a:rPr lang="en"/>
              <a:t>Please note:  Based on a rough back of the envelope calculation, this group combined has spent well over 700 hours in conferences calls, one on one discussions, and background work over the past year to develop the proposal we will review today.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5b67982b40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new kitchen is east of the dining area highlighted by the red. One level operation versus two levels in current kitchen.  </a:t>
            </a:r>
            <a:endParaRPr/>
          </a:p>
          <a:p>
            <a:pPr marL="0" lvl="0" indent="0" algn="l" rtl="0">
              <a:spcBef>
                <a:spcPts val="0"/>
              </a:spcBef>
              <a:spcAft>
                <a:spcPts val="0"/>
              </a:spcAft>
              <a:buNone/>
            </a:pPr>
            <a:endParaRPr/>
          </a:p>
          <a:p>
            <a:pPr marL="0" lvl="0" indent="0" algn="l" rtl="0">
              <a:spcBef>
                <a:spcPts val="0"/>
              </a:spcBef>
              <a:spcAft>
                <a:spcPts val="0"/>
              </a:spcAft>
              <a:buNone/>
            </a:pPr>
            <a:r>
              <a:rPr lang="en"/>
              <a:t>Benefits include: 1.   More efficient operations, 2. Better ventilation, 3. Improved working environment, 4. New special service area space allowing guests to enter during Extension and the shoulder season to get their self-service meal without interfering with the operations. </a:t>
            </a:r>
            <a:endParaRPr/>
          </a:p>
        </p:txBody>
      </p:sp>
      <p:sp>
        <p:nvSpPr>
          <p:cNvPr id="902" name="Google Shape;902;g5b67982b40_2_1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5b67982b40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new kitchen is east of the dining area highlighted by the red. One level operation versus two levels in current kitchen.  </a:t>
            </a:r>
            <a:endParaRPr/>
          </a:p>
          <a:p>
            <a:pPr marL="0" lvl="0" indent="0" algn="l" rtl="0">
              <a:spcBef>
                <a:spcPts val="0"/>
              </a:spcBef>
              <a:spcAft>
                <a:spcPts val="0"/>
              </a:spcAft>
              <a:buNone/>
            </a:pPr>
            <a:endParaRPr/>
          </a:p>
          <a:p>
            <a:pPr marL="0" lvl="0" indent="0" algn="l" rtl="0">
              <a:spcBef>
                <a:spcPts val="0"/>
              </a:spcBef>
              <a:spcAft>
                <a:spcPts val="0"/>
              </a:spcAft>
              <a:buNone/>
            </a:pPr>
            <a:r>
              <a:rPr lang="en"/>
              <a:t>Benefits include: 1.   More efficient operations, 2. Better ventilation, 3. Improved working environment, 4. New special service area space allowing guests to enter during Extension and the shoulder season to get their self-service meal without interfering with the operations. </a:t>
            </a:r>
            <a:endParaRPr/>
          </a:p>
        </p:txBody>
      </p:sp>
      <p:sp>
        <p:nvSpPr>
          <p:cNvPr id="902" name="Google Shape;902;g5b67982b40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14253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b67982b40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our tentative floor plan for the kitchen. The old kitchen used a cellar for some food storage that is no longer tenable.  A better solution is to have the food storage on the same level as the kitchen. The new kitchen has about 39% more square feet than the old to accommodate food storage, a more efficient and effective layout, a service area for guests to get their food in the kitchen during Extension and the shoulder seasons, all on one level.</a:t>
            </a:r>
            <a:endParaRPr/>
          </a:p>
        </p:txBody>
      </p:sp>
      <p:sp>
        <p:nvSpPr>
          <p:cNvPr id="911" name="Google Shape;911;g5b67982b40_2_1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5b67982b40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 aerial view of the inside of the new kitchen. Note the storage space in the eastern (back) end. You can see the serving pantry (note the two figures) can be seen in the western middle section of the kitchen.</a:t>
            </a:r>
            <a:endParaRPr/>
          </a:p>
        </p:txBody>
      </p:sp>
      <p:sp>
        <p:nvSpPr>
          <p:cNvPr id="924" name="Google Shape;924;g5b67982b40_2_1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936736e1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936736e1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Members include:  current and former Camp Committee Chairs and Camp Committee members, long time guests most of whom have served in various CRC volunteer roles, the CRC Committee Facilities Manager, and a long time guest who is also a professional architect.</a:t>
            </a:r>
            <a:endParaRPr/>
          </a:p>
          <a:p>
            <a:pPr marL="0" lvl="0" indent="0" algn="l" rtl="0">
              <a:spcBef>
                <a:spcPts val="0"/>
              </a:spcBef>
              <a:spcAft>
                <a:spcPts val="0"/>
              </a:spcAft>
              <a:buNone/>
            </a:pPr>
            <a:endParaRPr/>
          </a:p>
          <a:p>
            <a:pPr marL="0" lvl="0" indent="0" algn="l" rtl="0">
              <a:spcBef>
                <a:spcPts val="0"/>
              </a:spcBef>
              <a:spcAft>
                <a:spcPts val="0"/>
              </a:spcAft>
              <a:buNone/>
            </a:pPr>
            <a:r>
              <a:rPr lang="en"/>
              <a:t> These individuals have a deep understand of the history of the Camp and how it operates. In addition, they represent perspectives across various weeks during the regular summer season and Extension.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936736e1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936736e1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was received from former Camp Managers, Camp Cook, and others CRC volunteers, and the AMC’s Director of Volunteer-led Camps and Cabins, and an architect. </a:t>
            </a:r>
            <a:endParaRPr/>
          </a:p>
          <a:p>
            <a:pPr marL="0" lvl="0" indent="0" algn="l" rtl="0">
              <a:spcBef>
                <a:spcPts val="0"/>
              </a:spcBef>
              <a:spcAft>
                <a:spcPts val="0"/>
              </a:spcAft>
              <a:buNone/>
            </a:pPr>
            <a:endParaRPr/>
          </a:p>
          <a:p>
            <a:pPr marL="0" lvl="0" indent="0" algn="l" rtl="0">
              <a:spcBef>
                <a:spcPts val="0"/>
              </a:spcBef>
              <a:spcAft>
                <a:spcPts val="0"/>
              </a:spcAft>
              <a:buNone/>
            </a:pPr>
            <a:r>
              <a:rPr lang="en"/>
              <a:t>Extensive input came from various people associated with Camp, and from significant feedback from the Camp Community. </a:t>
            </a:r>
            <a:endParaRPr/>
          </a:p>
          <a:p>
            <a:pPr marL="0" lvl="0" indent="0" algn="l" rtl="0">
              <a:spcBef>
                <a:spcPts val="0"/>
              </a:spcBef>
              <a:spcAft>
                <a:spcPts val="0"/>
              </a:spcAft>
              <a:buNone/>
            </a:pPr>
            <a:endParaRPr/>
          </a:p>
          <a:p>
            <a:pPr marL="0" lvl="0" indent="0" algn="l" rtl="0">
              <a:spcBef>
                <a:spcPts val="0"/>
              </a:spcBef>
              <a:spcAft>
                <a:spcPts val="0"/>
              </a:spcAft>
              <a:buNone/>
            </a:pPr>
            <a:r>
              <a:rPr lang="en"/>
              <a:t>A formal design plan, with a great deal of input from the Lodge Planning Committee, was completed by PWWG, a Pittsburg-based architectural firm that specializes in historical structures.  Jan Irvin, a long-time Planning Committee member, temporarily stepped off of the CRC Lodge Planning Committee while working on the PWWG design plan in April through mid-June.  We will look much more closely at this design plan soon.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1" name="Google Shape;71;p1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457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7" name="Google Shape;77;p17"/>
          <p:cNvSpPr txBox="1">
            <a:spLocks noGrp="1"/>
          </p:cNvSpPr>
          <p:nvPr>
            <p:ph type="body" idx="2"/>
          </p:nvPr>
        </p:nvSpPr>
        <p:spPr>
          <a:xfrm>
            <a:off x="4648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8" name="Google Shape;78;p1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8"/>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4" name="Google Shape;84;p18"/>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5" name="Google Shape;85;p18"/>
          <p:cNvSpPr txBox="1">
            <a:spLocks noGrp="1"/>
          </p:cNvSpPr>
          <p:nvPr>
            <p:ph type="body" idx="3"/>
          </p:nvPr>
        </p:nvSpPr>
        <p:spPr>
          <a:xfrm>
            <a:off x="4645025" y="1151335"/>
            <a:ext cx="4041775"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8"/>
          <p:cNvSpPr txBox="1">
            <a:spLocks noGrp="1"/>
          </p:cNvSpPr>
          <p:nvPr>
            <p:ph type="body" idx="4"/>
          </p:nvPr>
        </p:nvSpPr>
        <p:spPr>
          <a:xfrm>
            <a:off x="4645025" y="1631156"/>
            <a:ext cx="4041775"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2" name="Google Shape;102;p21"/>
          <p:cNvSpPr txBox="1">
            <a:spLocks noGrp="1"/>
          </p:cNvSpPr>
          <p:nvPr>
            <p:ph type="body" idx="2"/>
          </p:nvPr>
        </p:nvSpPr>
        <p:spPr>
          <a:xfrm>
            <a:off x="457200" y="1076325"/>
            <a:ext cx="3008313" cy="3518297"/>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3" name="Google Shape;103;p2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0"/>
            <a:ext cx="5486400" cy="425053"/>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1792288" y="4025503"/>
            <a:ext cx="5486400" cy="603646"/>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778" y="1371600"/>
            <a:ext cx="4388644"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6"/>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34" name="Google Shape;134;p2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27"/>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2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8"/>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46" name="Google Shape;146;p2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29"/>
          <p:cNvSpPr txBox="1">
            <a:spLocks noGrp="1"/>
          </p:cNvSpPr>
          <p:nvPr>
            <p:ph type="body" idx="1"/>
          </p:nvPr>
        </p:nvSpPr>
        <p:spPr>
          <a:xfrm>
            <a:off x="457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52" name="Google Shape;152;p29"/>
          <p:cNvSpPr txBox="1">
            <a:spLocks noGrp="1"/>
          </p:cNvSpPr>
          <p:nvPr>
            <p:ph type="body" idx="2"/>
          </p:nvPr>
        </p:nvSpPr>
        <p:spPr>
          <a:xfrm>
            <a:off x="4648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53" name="Google Shape;153;p2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0"/>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59" name="Google Shape;159;p30"/>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60" name="Google Shape;160;p30"/>
          <p:cNvSpPr txBox="1">
            <a:spLocks noGrp="1"/>
          </p:cNvSpPr>
          <p:nvPr>
            <p:ph type="body" idx="3"/>
          </p:nvPr>
        </p:nvSpPr>
        <p:spPr>
          <a:xfrm>
            <a:off x="4645025" y="1151335"/>
            <a:ext cx="4041775"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61" name="Google Shape;161;p30"/>
          <p:cNvSpPr txBox="1">
            <a:spLocks noGrp="1"/>
          </p:cNvSpPr>
          <p:nvPr>
            <p:ph type="body" idx="4"/>
          </p:nvPr>
        </p:nvSpPr>
        <p:spPr>
          <a:xfrm>
            <a:off x="4645025" y="1631156"/>
            <a:ext cx="4041775"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62" name="Google Shape;162;p3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3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3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3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3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70"/>
        <p:cNvGrpSpPr/>
        <p:nvPr/>
      </p:nvGrpSpPr>
      <p:grpSpPr>
        <a:xfrm>
          <a:off x="0" y="0"/>
          <a:ext cx="0" cy="0"/>
          <a:chOff x="0" y="0"/>
          <a:chExt cx="0" cy="0"/>
        </a:xfrm>
      </p:grpSpPr>
      <p:sp>
        <p:nvSpPr>
          <p:cNvPr id="171" name="Google Shape;171;p3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3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3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33"/>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77" name="Google Shape;177;p33"/>
          <p:cNvSpPr txBox="1">
            <a:spLocks noGrp="1"/>
          </p:cNvSpPr>
          <p:nvPr>
            <p:ph type="body" idx="2"/>
          </p:nvPr>
        </p:nvSpPr>
        <p:spPr>
          <a:xfrm>
            <a:off x="457200" y="1076325"/>
            <a:ext cx="3008313" cy="3518297"/>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78" name="Google Shape;178;p3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3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3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1792288" y="3600450"/>
            <a:ext cx="5486400" cy="425053"/>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34"/>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84" name="Google Shape;184;p34"/>
          <p:cNvSpPr txBox="1">
            <a:spLocks noGrp="1"/>
          </p:cNvSpPr>
          <p:nvPr>
            <p:ph type="body" idx="1"/>
          </p:nvPr>
        </p:nvSpPr>
        <p:spPr>
          <a:xfrm>
            <a:off x="1792288" y="4025503"/>
            <a:ext cx="5486400" cy="603646"/>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85" name="Google Shape;185;p3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3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35"/>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1" name="Google Shape;191;p3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3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3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5463778" y="1371600"/>
            <a:ext cx="4388644"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36"/>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7" name="Google Shape;197;p3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3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3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6"/>
        <p:cNvGrpSpPr/>
        <p:nvPr/>
      </p:nvGrpSpPr>
      <p:grpSpPr>
        <a:xfrm>
          <a:off x="0" y="0"/>
          <a:ext cx="0" cy="0"/>
          <a:chOff x="0" y="0"/>
          <a:chExt cx="0" cy="0"/>
        </a:xfrm>
      </p:grpSpPr>
      <p:sp>
        <p:nvSpPr>
          <p:cNvPr id="207" name="Google Shape;207;p38"/>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8" name="Google Shape;208;p38"/>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09" name="Google Shape;209;p3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0" name="Google Shape;210;p3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1" name="Google Shape;211;p3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4" name="Google Shape;214;p3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p3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6" name="Google Shape;216;p3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7" name="Google Shape;217;p3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0" name="Google Shape;220;p4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1" name="Google Shape;221;p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2" name="Google Shape;222;p4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3" name="Google Shape;223;p4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4"/>
        <p:cNvGrpSpPr/>
        <p:nvPr/>
      </p:nvGrpSpPr>
      <p:grpSpPr>
        <a:xfrm>
          <a:off x="0" y="0"/>
          <a:ext cx="0" cy="0"/>
          <a:chOff x="0" y="0"/>
          <a:chExt cx="0" cy="0"/>
        </a:xfrm>
      </p:grpSpPr>
      <p:sp>
        <p:nvSpPr>
          <p:cNvPr id="225" name="Google Shape;225;p4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6" name="Google Shape;226;p41"/>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7" name="Google Shape;227;p4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8" name="Google Shape;228;p4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9" name="Google Shape;229;p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0" name="Google Shape;230;p4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1"/>
        <p:cNvGrpSpPr/>
        <p:nvPr/>
      </p:nvGrpSpPr>
      <p:grpSpPr>
        <a:xfrm>
          <a:off x="0" y="0"/>
          <a:ext cx="0" cy="0"/>
          <a:chOff x="0" y="0"/>
          <a:chExt cx="0" cy="0"/>
        </a:xfrm>
      </p:grpSpPr>
      <p:sp>
        <p:nvSpPr>
          <p:cNvPr id="232" name="Google Shape;232;p42"/>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3" name="Google Shape;233;p42"/>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4" name="Google Shape;234;p42"/>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5" name="Google Shape;235;p42"/>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6" name="Google Shape;236;p42"/>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7" name="Google Shape;237;p4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8" name="Google Shape;238;p4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9" name="Google Shape;239;p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2" name="Google Shape;242;p4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3" name="Google Shape;243;p4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4" name="Google Shape;244;p4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4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7" name="Google Shape;247;p4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8" name="Google Shape;248;p4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1" name="Google Shape;251;p45"/>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52" name="Google Shape;252;p4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53" name="Google Shape;253;p4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4" name="Google Shape;254;p4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5" name="Google Shape;255;p4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8" name="Google Shape;258;p46"/>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59" name="Google Shape;259;p4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60" name="Google Shape;260;p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1" name="Google Shape;261;p4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2" name="Google Shape;262;p4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3"/>
        <p:cNvGrpSpPr/>
        <p:nvPr/>
      </p:nvGrpSpPr>
      <p:grpSpPr>
        <a:xfrm>
          <a:off x="0" y="0"/>
          <a:ext cx="0" cy="0"/>
          <a:chOff x="0" y="0"/>
          <a:chExt cx="0" cy="0"/>
        </a:xfrm>
      </p:grpSpPr>
      <p:sp>
        <p:nvSpPr>
          <p:cNvPr id="264" name="Google Shape;264;p4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5" name="Google Shape;265;p47"/>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6" name="Google Shape;266;p4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7" name="Google Shape;267;p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8" name="Google Shape;268;p4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1" name="Google Shape;271;p48"/>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2" name="Google Shape;272;p4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3" name="Google Shape;273;p4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4" name="Google Shape;274;p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6FFCD"/>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25"/>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2" name="Google Shape;202;p3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3" name="Google Shape;203;p3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4" name="Google Shape;204;p3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5" name="Google Shape;205;p3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4.xml"/><Relationship Id="rId4" Type="http://schemas.openxmlformats.org/officeDocument/2006/relationships/image" Target="../media/image24.jpeg"/></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1.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5.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34.xml"/><Relationship Id="rId4" Type="http://schemas.openxmlformats.org/officeDocument/2006/relationships/image" Target="../media/image36.jpeg"/></Relationships>
</file>

<file path=ppt/slides/_rels/slide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7.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78"/>
        <p:cNvGrpSpPr/>
        <p:nvPr/>
      </p:nvGrpSpPr>
      <p:grpSpPr>
        <a:xfrm>
          <a:off x="0" y="0"/>
          <a:ext cx="0" cy="0"/>
          <a:chOff x="0" y="0"/>
          <a:chExt cx="0" cy="0"/>
        </a:xfrm>
      </p:grpSpPr>
      <p:sp>
        <p:nvSpPr>
          <p:cNvPr id="279" name="Google Shape;279;p49"/>
          <p:cNvSpPr txBox="1">
            <a:spLocks noGrp="1"/>
          </p:cNvSpPr>
          <p:nvPr>
            <p:ph type="ctrTitle"/>
          </p:nvPr>
        </p:nvSpPr>
        <p:spPr>
          <a:xfrm>
            <a:off x="0" y="2425000"/>
            <a:ext cx="9144000" cy="137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a:t>AMC Cold River Camp</a:t>
            </a:r>
            <a:br>
              <a:rPr lang="en" sz="3600" b="1"/>
            </a:br>
            <a:r>
              <a:rPr lang="en" sz="3600" b="1"/>
              <a:t>Lodge Project Update</a:t>
            </a:r>
            <a:endParaRPr sz="3600" b="1"/>
          </a:p>
        </p:txBody>
      </p:sp>
      <p:sp>
        <p:nvSpPr>
          <p:cNvPr id="280" name="Google Shape;280;p49"/>
          <p:cNvSpPr txBox="1">
            <a:spLocks noGrp="1"/>
          </p:cNvSpPr>
          <p:nvPr>
            <p:ph type="subTitle" idx="1"/>
          </p:nvPr>
        </p:nvSpPr>
        <p:spPr>
          <a:xfrm>
            <a:off x="0" y="3644200"/>
            <a:ext cx="91440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Summer 2019</a:t>
            </a:r>
            <a:endParaRPr sz="3000"/>
          </a:p>
        </p:txBody>
      </p:sp>
      <p:pic>
        <p:nvPicPr>
          <p:cNvPr id="281" name="Google Shape;281;p4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45550"/>
            <a:ext cx="9143999" cy="2470550"/>
          </a:xfrm>
          <a:prstGeom prst="rect">
            <a:avLst/>
          </a:prstGeom>
          <a:noFill/>
          <a:ln>
            <a:noFill/>
          </a:ln>
        </p:spPr>
      </p:pic>
      <p:sp>
        <p:nvSpPr>
          <p:cNvPr id="282" name="Google Shape;282;p49"/>
          <p:cNvSpPr/>
          <p:nvPr/>
        </p:nvSpPr>
        <p:spPr>
          <a:xfrm>
            <a:off x="-17800" y="4412025"/>
            <a:ext cx="9161700" cy="7317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9"/>
          <p:cNvSpPr txBox="1"/>
          <p:nvPr/>
        </p:nvSpPr>
        <p:spPr>
          <a:xfrm>
            <a:off x="359425" y="4816425"/>
            <a:ext cx="2789100" cy="25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2CC"/>
                </a:solidFill>
              </a:rPr>
              <a:t>version 1.0  2019-06-22</a:t>
            </a:r>
            <a:endParaRPr sz="1200">
              <a:solidFill>
                <a:srgbClr val="FFF2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341"/>
        <p:cNvGrpSpPr/>
        <p:nvPr/>
      </p:nvGrpSpPr>
      <p:grpSpPr>
        <a:xfrm>
          <a:off x="0" y="0"/>
          <a:ext cx="0" cy="0"/>
          <a:chOff x="0" y="0"/>
          <a:chExt cx="0" cy="0"/>
        </a:xfrm>
      </p:grpSpPr>
      <p:sp>
        <p:nvSpPr>
          <p:cNvPr id="342" name="Google Shape;342;p58"/>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Why?</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46"/>
        <p:cNvGrpSpPr/>
        <p:nvPr/>
      </p:nvGrpSpPr>
      <p:grpSpPr>
        <a:xfrm>
          <a:off x="0" y="0"/>
          <a:ext cx="0" cy="0"/>
          <a:chOff x="0" y="0"/>
          <a:chExt cx="0" cy="0"/>
        </a:xfrm>
      </p:grpSpPr>
      <p:pic>
        <p:nvPicPr>
          <p:cNvPr id="347" name="Google Shape;347;p5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4" cy="5252715"/>
          </a:xfrm>
          <a:prstGeom prst="rect">
            <a:avLst/>
          </a:prstGeom>
          <a:noFill/>
          <a:ln>
            <a:noFill/>
          </a:ln>
        </p:spPr>
      </p:pic>
      <p:sp>
        <p:nvSpPr>
          <p:cNvPr id="348" name="Google Shape;348;p59"/>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349" name="Google Shape;349;p59"/>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350" name="Google Shape;350;p59"/>
          <p:cNvSpPr/>
          <p:nvPr/>
        </p:nvSpPr>
        <p:spPr>
          <a:xfrm>
            <a:off x="5434100" y="4460600"/>
            <a:ext cx="2688000" cy="82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9"/>
          <p:cNvSpPr txBox="1">
            <a:spLocks noGrp="1"/>
          </p:cNvSpPr>
          <p:nvPr>
            <p:ph type="body" idx="4294967295"/>
          </p:nvPr>
        </p:nvSpPr>
        <p:spPr>
          <a:xfrm>
            <a:off x="159300" y="725550"/>
            <a:ext cx="6226800" cy="1294200"/>
          </a:xfrm>
          <a:prstGeom prst="rect">
            <a:avLst/>
          </a:prstGeom>
        </p:spPr>
        <p:txBody>
          <a:bodyPr spcFirstLastPara="1" wrap="square" lIns="91425" tIns="45700" rIns="91425" bIns="45700" anchor="t" anchorCtr="0">
            <a:noAutofit/>
          </a:bodyPr>
          <a:lstStyle/>
          <a:p>
            <a:pPr marL="0" lvl="0" indent="0" algn="l" rtl="0">
              <a:lnSpc>
                <a:spcPct val="100000"/>
              </a:lnSpc>
              <a:spcBef>
                <a:spcPts val="640"/>
              </a:spcBef>
              <a:spcAft>
                <a:spcPts val="0"/>
              </a:spcAft>
              <a:buNone/>
            </a:pPr>
            <a:r>
              <a:rPr lang="en" sz="1800" b="1">
                <a:solidFill>
                  <a:schemeClr val="dk1"/>
                </a:solidFill>
              </a:rPr>
              <a:t>Provide needed facility improvements in function, climatic performance and comfort including</a:t>
            </a:r>
            <a:r>
              <a:rPr lang="en" sz="1800" b="1"/>
              <a:t>...</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640"/>
              </a:spcBef>
              <a:spcAft>
                <a:spcPts val="0"/>
              </a:spcAft>
              <a:buNone/>
            </a:pP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55"/>
        <p:cNvGrpSpPr/>
        <p:nvPr/>
      </p:nvGrpSpPr>
      <p:grpSpPr>
        <a:xfrm>
          <a:off x="0" y="0"/>
          <a:ext cx="0" cy="0"/>
          <a:chOff x="0" y="0"/>
          <a:chExt cx="0" cy="0"/>
        </a:xfrm>
      </p:grpSpPr>
      <p:grpSp>
        <p:nvGrpSpPr>
          <p:cNvPr id="356" name="Google Shape;356;p60"/>
          <p:cNvGrpSpPr/>
          <p:nvPr/>
        </p:nvGrpSpPr>
        <p:grpSpPr>
          <a:xfrm>
            <a:off x="800694" y="660282"/>
            <a:ext cx="7810226" cy="5252714"/>
            <a:chOff x="800694" y="660282"/>
            <a:chExt cx="7810226" cy="5252714"/>
          </a:xfrm>
        </p:grpSpPr>
        <p:pic>
          <p:nvPicPr>
            <p:cNvPr id="357" name="Google Shape;357;p60"/>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358" name="Google Shape;358;p60"/>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60"/>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a:t>
            </a:r>
            <a:r>
              <a:rPr lang="en" sz="2400" b="1" u="sng">
                <a:solidFill>
                  <a:schemeClr val="dk1"/>
                </a:solidFill>
                <a:latin typeface="Calibri"/>
                <a:ea typeface="Calibri"/>
                <a:cs typeface="Calibri"/>
                <a:sym typeface="Calibri"/>
              </a:rPr>
              <a:t>E</a:t>
            </a:r>
            <a:endParaRPr sz="2400" b="1" u="sng">
              <a:solidFill>
                <a:schemeClr val="dk1"/>
              </a:solidFill>
              <a:latin typeface="Calibri"/>
              <a:ea typeface="Calibri"/>
              <a:cs typeface="Calibri"/>
              <a:sym typeface="Calibri"/>
            </a:endParaRPr>
          </a:p>
        </p:txBody>
      </p:sp>
      <p:sp>
        <p:nvSpPr>
          <p:cNvPr id="360" name="Google Shape;360;p60"/>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361" name="Google Shape;361;p60"/>
          <p:cNvSpPr/>
          <p:nvPr/>
        </p:nvSpPr>
        <p:spPr>
          <a:xfrm>
            <a:off x="5964126" y="2227218"/>
            <a:ext cx="2255100" cy="11499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0"/>
          <p:cNvSpPr/>
          <p:nvPr/>
        </p:nvSpPr>
        <p:spPr>
          <a:xfrm>
            <a:off x="4184550" y="4378850"/>
            <a:ext cx="3952200" cy="618900"/>
          </a:xfrm>
          <a:prstGeom prst="wedgeRectCallout">
            <a:avLst>
              <a:gd name="adj1" fmla="val 28674"/>
              <a:gd name="adj2" fmla="val -189388"/>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66"/>
        <p:cNvGrpSpPr/>
        <p:nvPr/>
      </p:nvGrpSpPr>
      <p:grpSpPr>
        <a:xfrm>
          <a:off x="0" y="0"/>
          <a:ext cx="0" cy="0"/>
          <a:chOff x="0" y="0"/>
          <a:chExt cx="0" cy="0"/>
        </a:xfrm>
      </p:grpSpPr>
      <p:grpSp>
        <p:nvGrpSpPr>
          <p:cNvPr id="367" name="Google Shape;367;p61"/>
          <p:cNvGrpSpPr/>
          <p:nvPr/>
        </p:nvGrpSpPr>
        <p:grpSpPr>
          <a:xfrm>
            <a:off x="800694" y="660282"/>
            <a:ext cx="7810226" cy="5252714"/>
            <a:chOff x="800694" y="660282"/>
            <a:chExt cx="7810226" cy="5252714"/>
          </a:xfrm>
        </p:grpSpPr>
        <p:pic>
          <p:nvPicPr>
            <p:cNvPr id="368" name="Google Shape;368;p6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369" name="Google Shape;369;p61"/>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61"/>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371" name="Google Shape;371;p61"/>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372" name="Google Shape;372;p61"/>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1"/>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374" name="Google Shape;374;p61"/>
          <p:cNvSpPr/>
          <p:nvPr/>
        </p:nvSpPr>
        <p:spPr>
          <a:xfrm>
            <a:off x="6834914" y="660275"/>
            <a:ext cx="470400" cy="544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1"/>
          <p:cNvSpPr/>
          <p:nvPr/>
        </p:nvSpPr>
        <p:spPr>
          <a:xfrm>
            <a:off x="3331850" y="725550"/>
            <a:ext cx="2632200" cy="735000"/>
          </a:xfrm>
          <a:prstGeom prst="wedgeRectCallout">
            <a:avLst>
              <a:gd name="adj1" fmla="val 86179"/>
              <a:gd name="adj2" fmla="val -14635"/>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79"/>
        <p:cNvGrpSpPr/>
        <p:nvPr/>
      </p:nvGrpSpPr>
      <p:grpSpPr>
        <a:xfrm>
          <a:off x="0" y="0"/>
          <a:ext cx="0" cy="0"/>
          <a:chOff x="0" y="0"/>
          <a:chExt cx="0" cy="0"/>
        </a:xfrm>
      </p:grpSpPr>
      <p:grpSp>
        <p:nvGrpSpPr>
          <p:cNvPr id="380" name="Google Shape;380;p62"/>
          <p:cNvGrpSpPr/>
          <p:nvPr/>
        </p:nvGrpSpPr>
        <p:grpSpPr>
          <a:xfrm>
            <a:off x="800694" y="660282"/>
            <a:ext cx="7810226" cy="5252714"/>
            <a:chOff x="800694" y="660282"/>
            <a:chExt cx="7810226" cy="5252714"/>
          </a:xfrm>
        </p:grpSpPr>
        <p:pic>
          <p:nvPicPr>
            <p:cNvPr id="381" name="Google Shape;381;p6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382" name="Google Shape;382;p62"/>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62"/>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u="sng">
                <a:solidFill>
                  <a:schemeClr val="dk1"/>
                </a:solidFill>
                <a:latin typeface="Calibri"/>
                <a:ea typeface="Calibri"/>
                <a:cs typeface="Calibri"/>
                <a:sym typeface="Calibri"/>
              </a:rPr>
              <a:t>EXISTING LODGE</a:t>
            </a:r>
            <a:endParaRPr sz="2400" b="1" u="sng">
              <a:solidFill>
                <a:schemeClr val="dk1"/>
              </a:solidFill>
              <a:latin typeface="Calibri"/>
              <a:ea typeface="Calibri"/>
              <a:cs typeface="Calibri"/>
              <a:sym typeface="Calibri"/>
            </a:endParaRPr>
          </a:p>
        </p:txBody>
      </p:sp>
      <p:sp>
        <p:nvSpPr>
          <p:cNvPr id="384" name="Google Shape;384;p62"/>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385" name="Google Shape;385;p62"/>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2"/>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387" name="Google Shape;387;p62"/>
          <p:cNvSpPr/>
          <p:nvPr/>
        </p:nvSpPr>
        <p:spPr>
          <a:xfrm>
            <a:off x="3331850" y="725550"/>
            <a:ext cx="2632200" cy="735000"/>
          </a:xfrm>
          <a:prstGeom prst="wedgeRectCallout">
            <a:avLst>
              <a:gd name="adj1" fmla="val 86179"/>
              <a:gd name="adj2" fmla="val -1463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388" name="Google Shape;388;p62"/>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2"/>
          <p:cNvSpPr/>
          <p:nvPr/>
        </p:nvSpPr>
        <p:spPr>
          <a:xfrm>
            <a:off x="324325" y="725550"/>
            <a:ext cx="2632200" cy="618900"/>
          </a:xfrm>
          <a:prstGeom prst="wedgeRectCallout">
            <a:avLst>
              <a:gd name="adj1" fmla="val 73499"/>
              <a:gd name="adj2" fmla="val 116836"/>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
        <p:nvSpPr>
          <p:cNvPr id="390" name="Google Shape;390;p62"/>
          <p:cNvSpPr/>
          <p:nvPr/>
        </p:nvSpPr>
        <p:spPr>
          <a:xfrm>
            <a:off x="3134910" y="1813680"/>
            <a:ext cx="2829300" cy="662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394"/>
        <p:cNvGrpSpPr/>
        <p:nvPr/>
      </p:nvGrpSpPr>
      <p:grpSpPr>
        <a:xfrm>
          <a:off x="0" y="0"/>
          <a:ext cx="0" cy="0"/>
          <a:chOff x="0" y="0"/>
          <a:chExt cx="0" cy="0"/>
        </a:xfrm>
      </p:grpSpPr>
      <p:grpSp>
        <p:nvGrpSpPr>
          <p:cNvPr id="395" name="Google Shape;395;p63"/>
          <p:cNvGrpSpPr/>
          <p:nvPr/>
        </p:nvGrpSpPr>
        <p:grpSpPr>
          <a:xfrm>
            <a:off x="800694" y="660282"/>
            <a:ext cx="7810226" cy="5252714"/>
            <a:chOff x="800694" y="660282"/>
            <a:chExt cx="7810226" cy="5252714"/>
          </a:xfrm>
        </p:grpSpPr>
        <p:pic>
          <p:nvPicPr>
            <p:cNvPr id="396" name="Google Shape;396;p6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397" name="Google Shape;397;p63"/>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63"/>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399" name="Google Shape;399;p63"/>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400" name="Google Shape;400;p63"/>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3"/>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402" name="Google Shape;402;p63"/>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3"/>
          <p:cNvSpPr/>
          <p:nvPr/>
        </p:nvSpPr>
        <p:spPr>
          <a:xfrm>
            <a:off x="3134910" y="1813680"/>
            <a:ext cx="2829300" cy="662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3"/>
          <p:cNvSpPr/>
          <p:nvPr/>
        </p:nvSpPr>
        <p:spPr>
          <a:xfrm>
            <a:off x="324325" y="1554750"/>
            <a:ext cx="2048700" cy="1017000"/>
          </a:xfrm>
          <a:prstGeom prst="wedgeRectCallout">
            <a:avLst>
              <a:gd name="adj1" fmla="val 127076"/>
              <a:gd name="adj2" fmla="val 55715"/>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dining room space (</a:t>
            </a:r>
            <a:r>
              <a:rPr lang="en">
                <a:solidFill>
                  <a:schemeClr val="dk1"/>
                </a:solidFill>
              </a:rPr>
              <a:t>ADA seating, wheelchair access, more seating room)</a:t>
            </a:r>
            <a:endParaRPr b="1">
              <a:solidFill>
                <a:schemeClr val="dk1"/>
              </a:solidFill>
            </a:endParaRPr>
          </a:p>
        </p:txBody>
      </p:sp>
      <p:sp>
        <p:nvSpPr>
          <p:cNvPr id="405" name="Google Shape;405;p63"/>
          <p:cNvSpPr/>
          <p:nvPr/>
        </p:nvSpPr>
        <p:spPr>
          <a:xfrm>
            <a:off x="4029025" y="1813675"/>
            <a:ext cx="1192500" cy="23187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3"/>
          <p:cNvSpPr/>
          <p:nvPr/>
        </p:nvSpPr>
        <p:spPr>
          <a:xfrm>
            <a:off x="3331850" y="725550"/>
            <a:ext cx="2632200" cy="735000"/>
          </a:xfrm>
          <a:prstGeom prst="wedgeRectCallout">
            <a:avLst>
              <a:gd name="adj1" fmla="val 86179"/>
              <a:gd name="adj2" fmla="val -1463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407" name="Google Shape;407;p63"/>
          <p:cNvSpPr/>
          <p:nvPr/>
        </p:nvSpPr>
        <p:spPr>
          <a:xfrm>
            <a:off x="324325" y="725550"/>
            <a:ext cx="2632200" cy="618900"/>
          </a:xfrm>
          <a:prstGeom prst="wedgeRectCallout">
            <a:avLst>
              <a:gd name="adj1" fmla="val 73499"/>
              <a:gd name="adj2" fmla="val 116836"/>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411"/>
        <p:cNvGrpSpPr/>
        <p:nvPr/>
      </p:nvGrpSpPr>
      <p:grpSpPr>
        <a:xfrm>
          <a:off x="0" y="0"/>
          <a:ext cx="0" cy="0"/>
          <a:chOff x="0" y="0"/>
          <a:chExt cx="0" cy="0"/>
        </a:xfrm>
      </p:grpSpPr>
      <p:grpSp>
        <p:nvGrpSpPr>
          <p:cNvPr id="412" name="Google Shape;412;p64"/>
          <p:cNvGrpSpPr/>
          <p:nvPr/>
        </p:nvGrpSpPr>
        <p:grpSpPr>
          <a:xfrm>
            <a:off x="800694" y="660282"/>
            <a:ext cx="7810226" cy="5252714"/>
            <a:chOff x="800694" y="660282"/>
            <a:chExt cx="7810226" cy="5252714"/>
          </a:xfrm>
        </p:grpSpPr>
        <p:pic>
          <p:nvPicPr>
            <p:cNvPr id="413" name="Google Shape;413;p6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414" name="Google Shape;414;p64"/>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64"/>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416" name="Google Shape;416;p64"/>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417" name="Google Shape;417;p64"/>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4"/>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419" name="Google Shape;419;p64"/>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4"/>
          <p:cNvSpPr/>
          <p:nvPr/>
        </p:nvSpPr>
        <p:spPr>
          <a:xfrm>
            <a:off x="3134910" y="1813680"/>
            <a:ext cx="2829300" cy="662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4"/>
          <p:cNvSpPr/>
          <p:nvPr/>
        </p:nvSpPr>
        <p:spPr>
          <a:xfrm>
            <a:off x="4029025" y="1813675"/>
            <a:ext cx="1192500" cy="23187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4"/>
          <p:cNvSpPr/>
          <p:nvPr/>
        </p:nvSpPr>
        <p:spPr>
          <a:xfrm>
            <a:off x="1797000" y="2686225"/>
            <a:ext cx="2088900" cy="1446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4"/>
          <p:cNvSpPr/>
          <p:nvPr/>
        </p:nvSpPr>
        <p:spPr>
          <a:xfrm>
            <a:off x="321875" y="2782050"/>
            <a:ext cx="1332000" cy="954900"/>
          </a:xfrm>
          <a:prstGeom prst="wedgeRectCallout">
            <a:avLst>
              <a:gd name="adj1" fmla="val 105070"/>
              <a:gd name="adj2" fmla="val 4829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living room social space</a:t>
            </a:r>
            <a:endParaRPr sz="1300">
              <a:solidFill>
                <a:schemeClr val="dk1"/>
              </a:solidFill>
            </a:endParaRPr>
          </a:p>
        </p:txBody>
      </p:sp>
      <p:sp>
        <p:nvSpPr>
          <p:cNvPr id="424" name="Google Shape;424;p64"/>
          <p:cNvSpPr/>
          <p:nvPr/>
        </p:nvSpPr>
        <p:spPr>
          <a:xfrm>
            <a:off x="3331850" y="725550"/>
            <a:ext cx="2632200" cy="735000"/>
          </a:xfrm>
          <a:prstGeom prst="wedgeRectCallout">
            <a:avLst>
              <a:gd name="adj1" fmla="val 86179"/>
              <a:gd name="adj2" fmla="val -1463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425" name="Google Shape;425;p64"/>
          <p:cNvSpPr/>
          <p:nvPr/>
        </p:nvSpPr>
        <p:spPr>
          <a:xfrm>
            <a:off x="324325" y="1554750"/>
            <a:ext cx="2048700" cy="1017000"/>
          </a:xfrm>
          <a:prstGeom prst="wedgeRectCallout">
            <a:avLst>
              <a:gd name="adj1" fmla="val 127076"/>
              <a:gd name="adj2" fmla="val 5571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dining room space (</a:t>
            </a:r>
            <a:r>
              <a:rPr lang="en">
                <a:solidFill>
                  <a:schemeClr val="dk1"/>
                </a:solidFill>
              </a:rPr>
              <a:t>ADA seating, wheelchair access, more seating room)</a:t>
            </a:r>
            <a:endParaRPr b="1">
              <a:solidFill>
                <a:schemeClr val="dk1"/>
              </a:solidFill>
            </a:endParaRPr>
          </a:p>
        </p:txBody>
      </p:sp>
      <p:sp>
        <p:nvSpPr>
          <p:cNvPr id="426" name="Google Shape;426;p64"/>
          <p:cNvSpPr/>
          <p:nvPr/>
        </p:nvSpPr>
        <p:spPr>
          <a:xfrm>
            <a:off x="324325" y="725550"/>
            <a:ext cx="2632200" cy="618900"/>
          </a:xfrm>
          <a:prstGeom prst="wedgeRectCallout">
            <a:avLst>
              <a:gd name="adj1" fmla="val 73499"/>
              <a:gd name="adj2" fmla="val 116836"/>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430"/>
        <p:cNvGrpSpPr/>
        <p:nvPr/>
      </p:nvGrpSpPr>
      <p:grpSpPr>
        <a:xfrm>
          <a:off x="0" y="0"/>
          <a:ext cx="0" cy="0"/>
          <a:chOff x="0" y="0"/>
          <a:chExt cx="0" cy="0"/>
        </a:xfrm>
      </p:grpSpPr>
      <p:grpSp>
        <p:nvGrpSpPr>
          <p:cNvPr id="431" name="Google Shape;431;p65"/>
          <p:cNvGrpSpPr/>
          <p:nvPr/>
        </p:nvGrpSpPr>
        <p:grpSpPr>
          <a:xfrm>
            <a:off x="800694" y="660282"/>
            <a:ext cx="7810226" cy="5252714"/>
            <a:chOff x="800694" y="660282"/>
            <a:chExt cx="7810226" cy="5252714"/>
          </a:xfrm>
        </p:grpSpPr>
        <p:pic>
          <p:nvPicPr>
            <p:cNvPr id="432" name="Google Shape;432;p65"/>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433" name="Google Shape;433;p65"/>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65"/>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435" name="Google Shape;435;p65"/>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436" name="Google Shape;436;p65"/>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5"/>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438" name="Google Shape;438;p65"/>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5"/>
          <p:cNvSpPr/>
          <p:nvPr/>
        </p:nvSpPr>
        <p:spPr>
          <a:xfrm>
            <a:off x="3134910" y="1813680"/>
            <a:ext cx="2829300" cy="662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5"/>
          <p:cNvSpPr/>
          <p:nvPr/>
        </p:nvSpPr>
        <p:spPr>
          <a:xfrm>
            <a:off x="4029025" y="1813675"/>
            <a:ext cx="1192500" cy="23187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5"/>
          <p:cNvSpPr/>
          <p:nvPr/>
        </p:nvSpPr>
        <p:spPr>
          <a:xfrm>
            <a:off x="1797000" y="2686225"/>
            <a:ext cx="2088900" cy="14460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5"/>
          <p:cNvSpPr/>
          <p:nvPr/>
        </p:nvSpPr>
        <p:spPr>
          <a:xfrm>
            <a:off x="321875" y="2782050"/>
            <a:ext cx="1332000" cy="954900"/>
          </a:xfrm>
          <a:prstGeom prst="wedgeRectCallout">
            <a:avLst>
              <a:gd name="adj1" fmla="val 105070"/>
              <a:gd name="adj2" fmla="val 48299"/>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living room social space</a:t>
            </a:r>
            <a:endParaRPr b="1">
              <a:solidFill>
                <a:schemeClr val="dk1"/>
              </a:solidFill>
            </a:endParaRPr>
          </a:p>
        </p:txBody>
      </p:sp>
      <p:sp>
        <p:nvSpPr>
          <p:cNvPr id="443" name="Google Shape;443;p65"/>
          <p:cNvSpPr/>
          <p:nvPr/>
        </p:nvSpPr>
        <p:spPr>
          <a:xfrm>
            <a:off x="3331850" y="725550"/>
            <a:ext cx="2632200" cy="735000"/>
          </a:xfrm>
          <a:prstGeom prst="wedgeRectCallout">
            <a:avLst>
              <a:gd name="adj1" fmla="val 86179"/>
              <a:gd name="adj2" fmla="val -1463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444" name="Google Shape;444;p65"/>
          <p:cNvSpPr/>
          <p:nvPr/>
        </p:nvSpPr>
        <p:spPr>
          <a:xfrm>
            <a:off x="324325" y="1554750"/>
            <a:ext cx="2048700" cy="1017000"/>
          </a:xfrm>
          <a:prstGeom prst="wedgeRectCallout">
            <a:avLst>
              <a:gd name="adj1" fmla="val 127076"/>
              <a:gd name="adj2" fmla="val 5571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dining room space (</a:t>
            </a:r>
            <a:r>
              <a:rPr lang="en">
                <a:solidFill>
                  <a:schemeClr val="dk1"/>
                </a:solidFill>
              </a:rPr>
              <a:t>ADA seating, wheelchair access, more seating room)</a:t>
            </a:r>
            <a:endParaRPr b="1">
              <a:solidFill>
                <a:schemeClr val="dk1"/>
              </a:solidFill>
            </a:endParaRPr>
          </a:p>
        </p:txBody>
      </p:sp>
      <p:sp>
        <p:nvSpPr>
          <p:cNvPr id="445" name="Google Shape;445;p65"/>
          <p:cNvSpPr/>
          <p:nvPr/>
        </p:nvSpPr>
        <p:spPr>
          <a:xfrm>
            <a:off x="7624800" y="393075"/>
            <a:ext cx="1332000" cy="1596000"/>
          </a:xfrm>
          <a:prstGeom prst="wedgeRectCallout">
            <a:avLst>
              <a:gd name="adj1" fmla="val -78382"/>
              <a:gd name="adj2" fmla="val 31886"/>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Integrate Solar energy as a means of reducing carbon footprint</a:t>
            </a:r>
            <a:endParaRPr b="1">
              <a:solidFill>
                <a:schemeClr val="dk1"/>
              </a:solidFill>
            </a:endParaRPr>
          </a:p>
        </p:txBody>
      </p:sp>
      <p:sp>
        <p:nvSpPr>
          <p:cNvPr id="446" name="Google Shape;446;p65"/>
          <p:cNvSpPr/>
          <p:nvPr/>
        </p:nvSpPr>
        <p:spPr>
          <a:xfrm>
            <a:off x="324325" y="725550"/>
            <a:ext cx="2632200" cy="618900"/>
          </a:xfrm>
          <a:prstGeom prst="wedgeRectCallout">
            <a:avLst>
              <a:gd name="adj1" fmla="val 73499"/>
              <a:gd name="adj2" fmla="val 116836"/>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
        <p:nvSpPr>
          <p:cNvPr id="447" name="Google Shape;447;p65"/>
          <p:cNvSpPr/>
          <p:nvPr/>
        </p:nvSpPr>
        <p:spPr>
          <a:xfrm>
            <a:off x="4516400" y="1615675"/>
            <a:ext cx="2788800" cy="19896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451"/>
        <p:cNvGrpSpPr/>
        <p:nvPr/>
      </p:nvGrpSpPr>
      <p:grpSpPr>
        <a:xfrm>
          <a:off x="0" y="0"/>
          <a:ext cx="0" cy="0"/>
          <a:chOff x="0" y="0"/>
          <a:chExt cx="0" cy="0"/>
        </a:xfrm>
      </p:grpSpPr>
      <p:grpSp>
        <p:nvGrpSpPr>
          <p:cNvPr id="452" name="Google Shape;452;p66"/>
          <p:cNvGrpSpPr/>
          <p:nvPr/>
        </p:nvGrpSpPr>
        <p:grpSpPr>
          <a:xfrm>
            <a:off x="800694" y="660282"/>
            <a:ext cx="7810226" cy="5252714"/>
            <a:chOff x="800694" y="660282"/>
            <a:chExt cx="7810226" cy="5252714"/>
          </a:xfrm>
        </p:grpSpPr>
        <p:pic>
          <p:nvPicPr>
            <p:cNvPr id="453" name="Google Shape;453;p66"/>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454" name="Google Shape;454;p66"/>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66"/>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456" name="Google Shape;456;p66"/>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457" name="Google Shape;457;p66"/>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6"/>
          <p:cNvSpPr/>
          <p:nvPr/>
        </p:nvSpPr>
        <p:spPr>
          <a:xfrm>
            <a:off x="4184550" y="4378850"/>
            <a:ext cx="3952200" cy="618900"/>
          </a:xfrm>
          <a:prstGeom prst="wedgeRectCallout">
            <a:avLst>
              <a:gd name="adj1" fmla="val 28674"/>
              <a:gd name="adj2" fmla="val -189388"/>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459" name="Google Shape;459;p66"/>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6"/>
          <p:cNvSpPr/>
          <p:nvPr/>
        </p:nvSpPr>
        <p:spPr>
          <a:xfrm>
            <a:off x="3134910" y="1813680"/>
            <a:ext cx="2829300" cy="662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6"/>
          <p:cNvSpPr/>
          <p:nvPr/>
        </p:nvSpPr>
        <p:spPr>
          <a:xfrm>
            <a:off x="4029021" y="1989072"/>
            <a:ext cx="1192500" cy="21432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6"/>
          <p:cNvSpPr/>
          <p:nvPr/>
        </p:nvSpPr>
        <p:spPr>
          <a:xfrm>
            <a:off x="1797000" y="2686225"/>
            <a:ext cx="2088900" cy="14460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6"/>
          <p:cNvSpPr/>
          <p:nvPr/>
        </p:nvSpPr>
        <p:spPr>
          <a:xfrm>
            <a:off x="321875" y="2782050"/>
            <a:ext cx="1332000" cy="954900"/>
          </a:xfrm>
          <a:prstGeom prst="wedgeRectCallout">
            <a:avLst>
              <a:gd name="adj1" fmla="val 105070"/>
              <a:gd name="adj2" fmla="val 48299"/>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living room social space</a:t>
            </a:r>
            <a:r>
              <a:rPr lang="en" sz="1800" b="1">
                <a:solidFill>
                  <a:schemeClr val="dk1"/>
                </a:solidFill>
              </a:rPr>
              <a:t> </a:t>
            </a:r>
            <a:endParaRPr b="1">
              <a:solidFill>
                <a:schemeClr val="dk1"/>
              </a:solidFill>
            </a:endParaRPr>
          </a:p>
        </p:txBody>
      </p:sp>
      <p:sp>
        <p:nvSpPr>
          <p:cNvPr id="464" name="Google Shape;464;p66"/>
          <p:cNvSpPr/>
          <p:nvPr/>
        </p:nvSpPr>
        <p:spPr>
          <a:xfrm>
            <a:off x="3331850" y="725550"/>
            <a:ext cx="2632200" cy="735000"/>
          </a:xfrm>
          <a:prstGeom prst="wedgeRectCallout">
            <a:avLst>
              <a:gd name="adj1" fmla="val 86179"/>
              <a:gd name="adj2" fmla="val -1463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465" name="Google Shape;465;p66"/>
          <p:cNvSpPr/>
          <p:nvPr/>
        </p:nvSpPr>
        <p:spPr>
          <a:xfrm>
            <a:off x="324325" y="1554750"/>
            <a:ext cx="2048700" cy="1017000"/>
          </a:xfrm>
          <a:prstGeom prst="wedgeRectCallout">
            <a:avLst>
              <a:gd name="adj1" fmla="val 127076"/>
              <a:gd name="adj2" fmla="val 5571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dining room space (</a:t>
            </a:r>
            <a:r>
              <a:rPr lang="en">
                <a:solidFill>
                  <a:schemeClr val="dk1"/>
                </a:solidFill>
              </a:rPr>
              <a:t>ADA seating, wheelchair access, more seating room)</a:t>
            </a:r>
            <a:endParaRPr b="1">
              <a:solidFill>
                <a:schemeClr val="dk1"/>
              </a:solidFill>
            </a:endParaRPr>
          </a:p>
        </p:txBody>
      </p:sp>
      <p:sp>
        <p:nvSpPr>
          <p:cNvPr id="466" name="Google Shape;466;p66"/>
          <p:cNvSpPr/>
          <p:nvPr/>
        </p:nvSpPr>
        <p:spPr>
          <a:xfrm>
            <a:off x="7624800" y="393075"/>
            <a:ext cx="1332000" cy="1596000"/>
          </a:xfrm>
          <a:prstGeom prst="wedgeRectCallout">
            <a:avLst>
              <a:gd name="adj1" fmla="val -78382"/>
              <a:gd name="adj2" fmla="val 31886"/>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Integrate Solar energy as a means of reducing carbon footprint</a:t>
            </a:r>
            <a:endParaRPr b="1">
              <a:solidFill>
                <a:schemeClr val="dk1"/>
              </a:solidFill>
            </a:endParaRPr>
          </a:p>
        </p:txBody>
      </p:sp>
      <p:sp>
        <p:nvSpPr>
          <p:cNvPr id="467" name="Google Shape;467;p66"/>
          <p:cNvSpPr txBox="1">
            <a:spLocks noGrp="1"/>
          </p:cNvSpPr>
          <p:nvPr>
            <p:ph type="body" idx="4294967295"/>
          </p:nvPr>
        </p:nvSpPr>
        <p:spPr>
          <a:xfrm>
            <a:off x="5717825" y="2686225"/>
            <a:ext cx="4394700" cy="2565300"/>
          </a:xfrm>
          <a:prstGeom prst="rect">
            <a:avLst/>
          </a:prstGeom>
        </p:spPr>
        <p:txBody>
          <a:bodyPr spcFirstLastPara="1" wrap="square" lIns="91425" tIns="45700" rIns="91425" bIns="45700" anchor="t" anchorCtr="0">
            <a:noAutofit/>
          </a:bodyPr>
          <a:lstStyle/>
          <a:p>
            <a:pPr marL="0" lvl="0" indent="0" algn="l" rtl="0">
              <a:lnSpc>
                <a:spcPct val="115000"/>
              </a:lnSpc>
              <a:spcBef>
                <a:spcPts val="640"/>
              </a:spcBef>
              <a:spcAft>
                <a:spcPts val="0"/>
              </a:spcAft>
              <a:buNone/>
            </a:pPr>
            <a:r>
              <a:rPr lang="en" sz="1800" b="1">
                <a:solidFill>
                  <a:schemeClr val="dk1"/>
                </a:solidFill>
              </a:rPr>
              <a:t>P</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64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a:p>
        </p:txBody>
      </p:sp>
      <p:sp>
        <p:nvSpPr>
          <p:cNvPr id="468" name="Google Shape;468;p66"/>
          <p:cNvSpPr/>
          <p:nvPr/>
        </p:nvSpPr>
        <p:spPr>
          <a:xfrm>
            <a:off x="324325" y="725550"/>
            <a:ext cx="2632200" cy="618900"/>
          </a:xfrm>
          <a:prstGeom prst="wedgeRectCallout">
            <a:avLst>
              <a:gd name="adj1" fmla="val 73499"/>
              <a:gd name="adj2" fmla="val 116836"/>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
        <p:nvSpPr>
          <p:cNvPr id="469" name="Google Shape;469;p66"/>
          <p:cNvSpPr/>
          <p:nvPr/>
        </p:nvSpPr>
        <p:spPr>
          <a:xfrm>
            <a:off x="4516400" y="1615675"/>
            <a:ext cx="2788800" cy="19896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6"/>
          <p:cNvSpPr/>
          <p:nvPr/>
        </p:nvSpPr>
        <p:spPr>
          <a:xfrm>
            <a:off x="2524725" y="1737126"/>
            <a:ext cx="4893600" cy="2340900"/>
          </a:xfrm>
          <a:prstGeom prst="roundRect">
            <a:avLst>
              <a:gd name="adj" fmla="val 16667"/>
            </a:avLst>
          </a:prstGeom>
          <a:solidFill>
            <a:srgbClr val="00FF00"/>
          </a:solidFill>
          <a:ln w="9525" cap="flat" cmpd="sng">
            <a:solidFill>
              <a:schemeClr val="dk2"/>
            </a:solidFill>
            <a:prstDash val="solid"/>
            <a:round/>
            <a:headEnd type="none" w="sm" len="sm"/>
            <a:tailEnd type="none" w="sm" len="sm"/>
          </a:ln>
          <a:effectLst>
            <a:outerShdw blurRad="57150" dist="209550" dir="402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dk1"/>
                </a:solidFill>
                <a:latin typeface="Calibri"/>
                <a:ea typeface="Calibri"/>
                <a:cs typeface="Calibri"/>
                <a:sym typeface="Calibri"/>
              </a:rPr>
              <a:t>Provide all needed facility improvements </a:t>
            </a:r>
            <a:br>
              <a:rPr lang="en" sz="1800" b="1">
                <a:solidFill>
                  <a:schemeClr val="dk1"/>
                </a:solidFill>
                <a:latin typeface="Calibri"/>
                <a:ea typeface="Calibri"/>
                <a:cs typeface="Calibri"/>
                <a:sym typeface="Calibri"/>
              </a:rPr>
            </a:br>
            <a:r>
              <a:rPr lang="en" sz="1800" b="1">
                <a:solidFill>
                  <a:schemeClr val="dk1"/>
                </a:solidFill>
                <a:latin typeface="Calibri"/>
                <a:ea typeface="Calibri"/>
                <a:cs typeface="Calibri"/>
                <a:sym typeface="Calibri"/>
              </a:rPr>
              <a:t>while balancing:</a:t>
            </a:r>
            <a:endParaRPr sz="1800" b="1">
              <a:solidFill>
                <a:schemeClr val="dk1"/>
              </a:solidFill>
              <a:latin typeface="Calibri"/>
              <a:ea typeface="Calibri"/>
              <a:cs typeface="Calibri"/>
              <a:sym typeface="Calibri"/>
            </a:endParaRPr>
          </a:p>
          <a:p>
            <a:pPr marL="457200" lvl="0" indent="-342900" algn="l" rtl="0">
              <a:lnSpc>
                <a:spcPct val="100000"/>
              </a:lnSpc>
              <a:spcBef>
                <a:spcPts val="20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Camp History, Experience &amp; Aesthetics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Greater AMC Mission</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Building codes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Diversity of uses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Financial considerations</a:t>
            </a:r>
            <a:endParaRPr sz="1800" b="1">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474"/>
        <p:cNvGrpSpPr/>
        <p:nvPr/>
      </p:nvGrpSpPr>
      <p:grpSpPr>
        <a:xfrm>
          <a:off x="0" y="0"/>
          <a:ext cx="0" cy="0"/>
          <a:chOff x="0" y="0"/>
          <a:chExt cx="0" cy="0"/>
        </a:xfrm>
      </p:grpSpPr>
      <p:sp>
        <p:nvSpPr>
          <p:cNvPr id="475" name="Google Shape;475;p67"/>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How?</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87"/>
        <p:cNvGrpSpPr/>
        <p:nvPr/>
      </p:nvGrpSpPr>
      <p:grpSpPr>
        <a:xfrm>
          <a:off x="0" y="0"/>
          <a:ext cx="0" cy="0"/>
          <a:chOff x="0" y="0"/>
          <a:chExt cx="0" cy="0"/>
        </a:xfrm>
      </p:grpSpPr>
      <p:sp>
        <p:nvSpPr>
          <p:cNvPr id="288" name="Google Shape;288;p50"/>
          <p:cNvSpPr txBox="1">
            <a:spLocks noGrp="1"/>
          </p:cNvSpPr>
          <p:nvPr>
            <p:ph type="title"/>
          </p:nvPr>
        </p:nvSpPr>
        <p:spPr>
          <a:xfrm>
            <a:off x="311700" y="216425"/>
            <a:ext cx="87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AMC Cold River Camp Lodge Project Update Agenda</a:t>
            </a:r>
            <a:endParaRPr/>
          </a:p>
        </p:txBody>
      </p:sp>
      <p:sp>
        <p:nvSpPr>
          <p:cNvPr id="289" name="Google Shape;289;p50"/>
          <p:cNvSpPr txBox="1">
            <a:spLocks noGrp="1"/>
          </p:cNvSpPr>
          <p:nvPr>
            <p:ph type="body" idx="1"/>
          </p:nvPr>
        </p:nvSpPr>
        <p:spPr>
          <a:xfrm>
            <a:off x="648575" y="771475"/>
            <a:ext cx="8266800" cy="4162800"/>
          </a:xfrm>
          <a:prstGeom prst="rect">
            <a:avLst/>
          </a:prstGeom>
        </p:spPr>
        <p:txBody>
          <a:bodyPr spcFirstLastPara="1" wrap="square" lIns="91425" tIns="91425" rIns="91425" bIns="91425" anchor="t" anchorCtr="0">
            <a:noAutofit/>
          </a:bodyPr>
          <a:lstStyle/>
          <a:p>
            <a:pPr marL="0" lvl="0" indent="0" algn="l" rtl="0">
              <a:lnSpc>
                <a:spcPct val="113000"/>
              </a:lnSpc>
              <a:spcBef>
                <a:spcPts val="0"/>
              </a:spcBef>
              <a:spcAft>
                <a:spcPts val="0"/>
              </a:spcAft>
              <a:buNone/>
            </a:pPr>
            <a:r>
              <a:rPr lang="en" b="1"/>
              <a:t>Project Recap of year since Summer 2018</a:t>
            </a:r>
            <a:endParaRPr b="1"/>
          </a:p>
          <a:p>
            <a:pPr marL="0" lvl="0" indent="0" algn="l" rtl="0">
              <a:lnSpc>
                <a:spcPct val="113000"/>
              </a:lnSpc>
              <a:spcBef>
                <a:spcPts val="600"/>
              </a:spcBef>
              <a:spcAft>
                <a:spcPts val="0"/>
              </a:spcAft>
              <a:buNone/>
            </a:pPr>
            <a:r>
              <a:rPr lang="en" b="1"/>
              <a:t>Who? 	</a:t>
            </a:r>
            <a:r>
              <a:rPr lang="en"/>
              <a:t>Committee Members and Participants</a:t>
            </a:r>
            <a:endParaRPr/>
          </a:p>
          <a:p>
            <a:pPr marL="0" lvl="0" indent="0" algn="l" rtl="0">
              <a:lnSpc>
                <a:spcPct val="113000"/>
              </a:lnSpc>
              <a:spcBef>
                <a:spcPts val="600"/>
              </a:spcBef>
              <a:spcAft>
                <a:spcPts val="0"/>
              </a:spcAft>
              <a:buNone/>
            </a:pPr>
            <a:r>
              <a:rPr lang="en" b="1"/>
              <a:t>Why? 	</a:t>
            </a:r>
            <a:r>
              <a:rPr lang="en"/>
              <a:t>Main Drivers and Benefits of Project</a:t>
            </a:r>
            <a:endParaRPr/>
          </a:p>
          <a:p>
            <a:pPr marL="0" lvl="0" indent="0" algn="l" rtl="0">
              <a:lnSpc>
                <a:spcPct val="113000"/>
              </a:lnSpc>
              <a:spcBef>
                <a:spcPts val="600"/>
              </a:spcBef>
              <a:spcAft>
                <a:spcPts val="0"/>
              </a:spcAft>
              <a:buClr>
                <a:schemeClr val="dk1"/>
              </a:buClr>
              <a:buSzPts val="1100"/>
              <a:buFont typeface="Arial"/>
              <a:buNone/>
            </a:pPr>
            <a:r>
              <a:rPr lang="en" b="1"/>
              <a:t>How? 	</a:t>
            </a:r>
            <a:r>
              <a:rPr lang="en"/>
              <a:t>Assessment Principles: </a:t>
            </a:r>
            <a:r>
              <a:rPr lang="en" b="1"/>
              <a:t>Functional, Historic, Climatic Design, Code</a:t>
            </a:r>
            <a:r>
              <a:rPr lang="en"/>
              <a:t> </a:t>
            </a:r>
            <a:endParaRPr/>
          </a:p>
          <a:p>
            <a:pPr marL="0" lvl="0" indent="0" algn="l" rtl="0">
              <a:lnSpc>
                <a:spcPct val="113000"/>
              </a:lnSpc>
              <a:spcBef>
                <a:spcPts val="600"/>
              </a:spcBef>
              <a:spcAft>
                <a:spcPts val="0"/>
              </a:spcAft>
              <a:buNone/>
            </a:pPr>
            <a:r>
              <a:rPr lang="en" b="1"/>
              <a:t>Where?</a:t>
            </a:r>
            <a:r>
              <a:rPr lang="en"/>
              <a:t> 	Direction Alternatives: </a:t>
            </a:r>
            <a:r>
              <a:rPr lang="en" b="1"/>
              <a:t>South, North, West, East</a:t>
            </a:r>
            <a:br>
              <a:rPr lang="en"/>
            </a:br>
            <a:r>
              <a:rPr lang="en"/>
              <a:t>		Recommendation with Rationale</a:t>
            </a:r>
            <a:endParaRPr/>
          </a:p>
          <a:p>
            <a:pPr marL="0" lvl="0" indent="0" algn="l" rtl="0">
              <a:lnSpc>
                <a:spcPct val="113000"/>
              </a:lnSpc>
              <a:spcBef>
                <a:spcPts val="600"/>
              </a:spcBef>
              <a:spcAft>
                <a:spcPts val="0"/>
              </a:spcAft>
              <a:buNone/>
            </a:pPr>
            <a:r>
              <a:rPr lang="en" b="1"/>
              <a:t>What? 	</a:t>
            </a:r>
            <a:r>
              <a:rPr lang="en"/>
              <a:t>Scope Alternatives: </a:t>
            </a:r>
            <a:r>
              <a:rPr lang="en" b="1"/>
              <a:t>Minimum, Intermediate, Expanded</a:t>
            </a:r>
            <a:br>
              <a:rPr lang="en" b="1"/>
            </a:br>
            <a:r>
              <a:rPr lang="en"/>
              <a:t>		Recommendation with Rationale</a:t>
            </a:r>
            <a:endParaRPr/>
          </a:p>
          <a:p>
            <a:pPr marL="0" lvl="0" indent="0" algn="l" rtl="0">
              <a:lnSpc>
                <a:spcPct val="113000"/>
              </a:lnSpc>
              <a:spcBef>
                <a:spcPts val="600"/>
              </a:spcBef>
              <a:spcAft>
                <a:spcPts val="0"/>
              </a:spcAft>
              <a:buNone/>
            </a:pPr>
            <a:r>
              <a:rPr lang="en" b="1"/>
              <a:t>When?</a:t>
            </a:r>
            <a:r>
              <a:rPr lang="en"/>
              <a:t> 	Timeline and Next Steps</a:t>
            </a:r>
            <a:endParaRPr/>
          </a:p>
          <a:p>
            <a:pPr marL="0" lvl="0" indent="0" algn="l" rtl="0">
              <a:lnSpc>
                <a:spcPct val="113000"/>
              </a:lnSpc>
              <a:spcBef>
                <a:spcPts val="600"/>
              </a:spcBef>
              <a:spcAft>
                <a:spcPts val="600"/>
              </a:spcAft>
              <a:buNone/>
            </a:pPr>
            <a:r>
              <a:rPr lang="en" b="1"/>
              <a:t>Questions</a:t>
            </a:r>
            <a:endParaRPr b="1"/>
          </a:p>
        </p:txBody>
      </p:sp>
      <p:sp>
        <p:nvSpPr>
          <p:cNvPr id="290" name="Google Shape;290;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8"/>
          <p:cNvSpPr txBox="1">
            <a:spLocks noGrp="1"/>
          </p:cNvSpPr>
          <p:nvPr>
            <p:ph type="body" idx="1"/>
          </p:nvPr>
        </p:nvSpPr>
        <p:spPr>
          <a:xfrm>
            <a:off x="347800" y="860475"/>
            <a:ext cx="7159200" cy="38028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2000" b="1">
                <a:solidFill>
                  <a:srgbClr val="000000"/>
                </a:solidFill>
              </a:rPr>
              <a:t>The Lodge Project Committee used design principles along several dimensions to assess and compare the existing lodge with all the alternative designs reviewed.</a:t>
            </a:r>
            <a:endParaRPr sz="2000" b="1">
              <a:solidFill>
                <a:srgbClr val="000000"/>
              </a:solidFill>
            </a:endParaRPr>
          </a:p>
          <a:p>
            <a:pPr marL="0" lvl="0" indent="0" algn="l" rtl="0">
              <a:lnSpc>
                <a:spcPct val="110000"/>
              </a:lnSpc>
              <a:spcBef>
                <a:spcPts val="1200"/>
              </a:spcBef>
              <a:spcAft>
                <a:spcPts val="0"/>
              </a:spcAft>
              <a:buNone/>
            </a:pPr>
            <a:r>
              <a:rPr lang="en" sz="2000" b="1">
                <a:solidFill>
                  <a:srgbClr val="000000"/>
                </a:solidFill>
              </a:rPr>
              <a:t>These dimensions included:</a:t>
            </a:r>
            <a:endParaRPr sz="2000" b="1">
              <a:solidFill>
                <a:srgbClr val="000000"/>
              </a:solidFill>
            </a:endParaRPr>
          </a:p>
          <a:p>
            <a:pPr marL="457200" lvl="0" indent="-355600" algn="l" rtl="0">
              <a:lnSpc>
                <a:spcPct val="110000"/>
              </a:lnSpc>
              <a:spcBef>
                <a:spcPts val="1200"/>
              </a:spcBef>
              <a:spcAft>
                <a:spcPts val="0"/>
              </a:spcAft>
              <a:buClr>
                <a:srgbClr val="000000"/>
              </a:buClr>
              <a:buSzPts val="2000"/>
              <a:buChar char="●"/>
            </a:pPr>
            <a:r>
              <a:rPr lang="en" sz="2000" b="1">
                <a:solidFill>
                  <a:srgbClr val="000000"/>
                </a:solidFill>
              </a:rPr>
              <a:t>Functional &amp; Operational</a:t>
            </a:r>
            <a:endParaRPr sz="2000" b="1">
              <a:solidFill>
                <a:srgbClr val="000000"/>
              </a:solidFill>
            </a:endParaRPr>
          </a:p>
          <a:p>
            <a:pPr marL="457200" lvl="0" indent="-355600" algn="l" rtl="0">
              <a:lnSpc>
                <a:spcPct val="110000"/>
              </a:lnSpc>
              <a:spcBef>
                <a:spcPts val="0"/>
              </a:spcBef>
              <a:spcAft>
                <a:spcPts val="0"/>
              </a:spcAft>
              <a:buClr>
                <a:srgbClr val="000000"/>
              </a:buClr>
              <a:buSzPts val="2000"/>
              <a:buChar char="●"/>
            </a:pPr>
            <a:r>
              <a:rPr lang="en" sz="2000" b="1">
                <a:solidFill>
                  <a:srgbClr val="000000"/>
                </a:solidFill>
              </a:rPr>
              <a:t>Historical &amp; Aesthetics</a:t>
            </a:r>
            <a:endParaRPr sz="2000" b="1">
              <a:solidFill>
                <a:srgbClr val="000000"/>
              </a:solidFill>
            </a:endParaRPr>
          </a:p>
          <a:p>
            <a:pPr marL="457200" lvl="0" indent="-355600" algn="l" rtl="0">
              <a:lnSpc>
                <a:spcPct val="110000"/>
              </a:lnSpc>
              <a:spcBef>
                <a:spcPts val="0"/>
              </a:spcBef>
              <a:spcAft>
                <a:spcPts val="0"/>
              </a:spcAft>
              <a:buClr>
                <a:srgbClr val="000000"/>
              </a:buClr>
              <a:buSzPts val="2000"/>
              <a:buChar char="●"/>
            </a:pPr>
            <a:r>
              <a:rPr lang="en" sz="2000" b="1">
                <a:solidFill>
                  <a:srgbClr val="000000"/>
                </a:solidFill>
              </a:rPr>
              <a:t>Climatic Design</a:t>
            </a:r>
            <a:endParaRPr sz="2000" b="1">
              <a:solidFill>
                <a:srgbClr val="000000"/>
              </a:solidFill>
            </a:endParaRPr>
          </a:p>
          <a:p>
            <a:pPr marL="457200" lvl="0" indent="-355600" algn="l" rtl="0">
              <a:lnSpc>
                <a:spcPct val="110000"/>
              </a:lnSpc>
              <a:spcBef>
                <a:spcPts val="0"/>
              </a:spcBef>
              <a:spcAft>
                <a:spcPts val="0"/>
              </a:spcAft>
              <a:buClr>
                <a:srgbClr val="000000"/>
              </a:buClr>
              <a:buSzPts val="2000"/>
              <a:buChar char="●"/>
            </a:pPr>
            <a:r>
              <a:rPr lang="en" sz="2000" b="1">
                <a:solidFill>
                  <a:srgbClr val="000000"/>
                </a:solidFill>
              </a:rPr>
              <a:t>Sustainability</a:t>
            </a:r>
            <a:endParaRPr sz="2000" b="1">
              <a:solidFill>
                <a:srgbClr val="000000"/>
              </a:solidFill>
            </a:endParaRPr>
          </a:p>
          <a:p>
            <a:pPr marL="457200" lvl="0" indent="-355600" algn="l" rtl="0">
              <a:lnSpc>
                <a:spcPct val="110000"/>
              </a:lnSpc>
              <a:spcBef>
                <a:spcPts val="0"/>
              </a:spcBef>
              <a:spcAft>
                <a:spcPts val="0"/>
              </a:spcAft>
              <a:buClr>
                <a:srgbClr val="000000"/>
              </a:buClr>
              <a:buSzPts val="2000"/>
              <a:buChar char="●"/>
            </a:pPr>
            <a:r>
              <a:rPr lang="en" sz="2000" b="1">
                <a:solidFill>
                  <a:srgbClr val="000000"/>
                </a:solidFill>
              </a:rPr>
              <a:t>Accessibility </a:t>
            </a:r>
            <a:endParaRPr sz="2000" b="1">
              <a:solidFill>
                <a:srgbClr val="000000"/>
              </a:solidFill>
            </a:endParaRPr>
          </a:p>
          <a:p>
            <a:pPr marL="457200" lvl="0" indent="-355600" algn="l" rtl="0">
              <a:lnSpc>
                <a:spcPct val="110000"/>
              </a:lnSpc>
              <a:spcBef>
                <a:spcPts val="0"/>
              </a:spcBef>
              <a:spcAft>
                <a:spcPts val="0"/>
              </a:spcAft>
              <a:buClr>
                <a:srgbClr val="000000"/>
              </a:buClr>
              <a:buSzPts val="2000"/>
              <a:buChar char="●"/>
            </a:pPr>
            <a:r>
              <a:rPr lang="en" sz="2000" b="1">
                <a:solidFill>
                  <a:srgbClr val="000000"/>
                </a:solidFill>
              </a:rPr>
              <a:t>Code Conformity</a:t>
            </a:r>
            <a:endParaRPr sz="2000"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Long life, loose fit flexibility. </a:t>
            </a: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81" name="Google Shape;481;p68"/>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a:t>
            </a:r>
            <a:r>
              <a:rPr lang="en" b="1"/>
              <a:t> </a:t>
            </a:r>
            <a:endParaRPr/>
          </a:p>
        </p:txBody>
      </p:sp>
      <p:sp>
        <p:nvSpPr>
          <p:cNvPr id="482" name="Google Shape;482;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6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695750" y="1007975"/>
            <a:ext cx="4203773" cy="3362125"/>
          </a:xfrm>
          <a:prstGeom prst="rect">
            <a:avLst/>
          </a:prstGeom>
          <a:noFill/>
          <a:ln>
            <a:noFill/>
          </a:ln>
        </p:spPr>
      </p:pic>
      <p:sp>
        <p:nvSpPr>
          <p:cNvPr id="488" name="Google Shape;488;p69"/>
          <p:cNvSpPr txBox="1">
            <a:spLocks noGrp="1"/>
          </p:cNvSpPr>
          <p:nvPr>
            <p:ph type="body" idx="1"/>
          </p:nvPr>
        </p:nvSpPr>
        <p:spPr>
          <a:xfrm>
            <a:off x="311700" y="860475"/>
            <a:ext cx="4260300" cy="41223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Assessment of functional and operational space for the existing facility and for each alternative:</a:t>
            </a:r>
            <a:endParaRPr b="1">
              <a:solidFill>
                <a:srgbClr val="000000"/>
              </a:solidFill>
            </a:endParaRPr>
          </a:p>
          <a:p>
            <a:pPr marL="457200" lvl="0" indent="-342900" algn="l" rtl="0">
              <a:lnSpc>
                <a:spcPct val="110000"/>
              </a:lnSpc>
              <a:spcBef>
                <a:spcPts val="1200"/>
              </a:spcBef>
              <a:spcAft>
                <a:spcPts val="0"/>
              </a:spcAft>
              <a:buClr>
                <a:srgbClr val="000000"/>
              </a:buClr>
              <a:buSzPts val="1800"/>
              <a:buChar char="●"/>
            </a:pPr>
            <a:r>
              <a:rPr lang="en" b="1">
                <a:solidFill>
                  <a:srgbClr val="000000"/>
                </a:solidFill>
              </a:rPr>
              <a:t>Use of space throughout day</a:t>
            </a:r>
            <a:endParaRPr b="1">
              <a:solidFill>
                <a:srgbClr val="000000"/>
              </a:solidFill>
            </a:endParaRPr>
          </a:p>
          <a:p>
            <a:pPr marL="457200" lvl="0" indent="-342900" algn="l" rtl="0">
              <a:lnSpc>
                <a:spcPct val="110000"/>
              </a:lnSpc>
              <a:spcBef>
                <a:spcPts val="0"/>
              </a:spcBef>
              <a:spcAft>
                <a:spcPts val="0"/>
              </a:spcAft>
              <a:buClr>
                <a:srgbClr val="000000"/>
              </a:buClr>
              <a:buSzPts val="1800"/>
              <a:buChar char="●"/>
            </a:pPr>
            <a:r>
              <a:rPr lang="en" b="1">
                <a:solidFill>
                  <a:srgbClr val="000000"/>
                </a:solidFill>
              </a:rPr>
              <a:t>Kitchen/Dining relationship</a:t>
            </a:r>
            <a:endParaRPr b="1">
              <a:solidFill>
                <a:srgbClr val="000000"/>
              </a:solidFill>
            </a:endParaRPr>
          </a:p>
          <a:p>
            <a:pPr marL="457200" lvl="0" indent="-342900" algn="l" rtl="0">
              <a:lnSpc>
                <a:spcPct val="110000"/>
              </a:lnSpc>
              <a:spcBef>
                <a:spcPts val="0"/>
              </a:spcBef>
              <a:spcAft>
                <a:spcPts val="0"/>
              </a:spcAft>
              <a:buClr>
                <a:srgbClr val="000000"/>
              </a:buClr>
              <a:buSzPts val="1800"/>
              <a:buChar char="●"/>
            </a:pPr>
            <a:r>
              <a:rPr lang="en" b="1">
                <a:solidFill>
                  <a:srgbClr val="000000"/>
                </a:solidFill>
              </a:rPr>
              <a:t>Crew workflows</a:t>
            </a:r>
            <a:endParaRPr b="1">
              <a:solidFill>
                <a:srgbClr val="000000"/>
              </a:solidFill>
            </a:endParaRPr>
          </a:p>
          <a:p>
            <a:pPr marL="457200" lvl="0" indent="-342900" algn="l" rtl="0">
              <a:lnSpc>
                <a:spcPct val="110000"/>
              </a:lnSpc>
              <a:spcBef>
                <a:spcPts val="0"/>
              </a:spcBef>
              <a:spcAft>
                <a:spcPts val="0"/>
              </a:spcAft>
              <a:buClr>
                <a:srgbClr val="000000"/>
              </a:buClr>
              <a:buSzPts val="1800"/>
              <a:buChar char="●"/>
            </a:pPr>
            <a:r>
              <a:rPr lang="en" b="1">
                <a:solidFill>
                  <a:srgbClr val="000000"/>
                </a:solidFill>
              </a:rPr>
              <a:t>Guest arrival sequence</a:t>
            </a:r>
            <a:endParaRPr b="1">
              <a:solidFill>
                <a:srgbClr val="000000"/>
              </a:solidFill>
            </a:endParaRPr>
          </a:p>
          <a:p>
            <a:pPr marL="457200" lvl="0" indent="-342900" algn="l" rtl="0">
              <a:lnSpc>
                <a:spcPct val="110000"/>
              </a:lnSpc>
              <a:spcBef>
                <a:spcPts val="0"/>
              </a:spcBef>
              <a:spcAft>
                <a:spcPts val="0"/>
              </a:spcAft>
              <a:buClr>
                <a:srgbClr val="000000"/>
              </a:buClr>
              <a:buSzPts val="1800"/>
              <a:buChar char="●"/>
            </a:pPr>
            <a:r>
              <a:rPr lang="en" b="1">
                <a:solidFill>
                  <a:srgbClr val="000000"/>
                </a:solidFill>
              </a:rPr>
              <a:t>Reduce crowding</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Promote flexibility of: </a:t>
            </a:r>
            <a:br>
              <a:rPr lang="en" b="1">
                <a:solidFill>
                  <a:srgbClr val="000000"/>
                </a:solidFill>
              </a:rPr>
            </a:br>
            <a:r>
              <a:rPr lang="en" b="1">
                <a:solidFill>
                  <a:srgbClr val="000000"/>
                </a:solidFill>
              </a:rPr>
              <a:t>“long life, loose fit.”</a:t>
            </a: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89" name="Google Shape;489;p69"/>
          <p:cNvSpPr txBox="1">
            <a:spLocks noGrp="1"/>
          </p:cNvSpPr>
          <p:nvPr>
            <p:ph type="title"/>
          </p:nvPr>
        </p:nvSpPr>
        <p:spPr>
          <a:xfrm>
            <a:off x="221975" y="142150"/>
            <a:ext cx="9144000" cy="572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highlight>
                  <a:srgbClr val="FFFF00"/>
                </a:highlight>
              </a:rPr>
              <a:t> Functional</a:t>
            </a:r>
            <a:r>
              <a:rPr lang="en" b="1">
                <a:solidFill>
                  <a:srgbClr val="FFFF00"/>
                </a:solidFill>
                <a:highlight>
                  <a:srgbClr val="FFFF00"/>
                </a:highlight>
              </a:rPr>
              <a:t>.</a:t>
            </a:r>
            <a:r>
              <a:rPr lang="en" b="1">
                <a:highlight>
                  <a:srgbClr val="FFFF00"/>
                </a:highlight>
              </a:rPr>
              <a:t> </a:t>
            </a:r>
            <a:endParaRPr>
              <a:highlight>
                <a:srgbClr val="FFFF00"/>
              </a:highlight>
            </a:endParaRPr>
          </a:p>
        </p:txBody>
      </p:sp>
      <p:sp>
        <p:nvSpPr>
          <p:cNvPr id="490" name="Google Shape;490;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21</a:t>
            </a:fld>
            <a:endParaRPr/>
          </a:p>
        </p:txBody>
      </p:sp>
      <p:sp>
        <p:nvSpPr>
          <p:cNvPr id="491" name="Google Shape;491;p69"/>
          <p:cNvSpPr txBox="1"/>
          <p:nvPr/>
        </p:nvSpPr>
        <p:spPr>
          <a:xfrm>
            <a:off x="5760175" y="4243975"/>
            <a:ext cx="1289400" cy="23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guest flow</a:t>
            </a:r>
            <a:endParaRPr/>
          </a:p>
        </p:txBody>
      </p:sp>
      <p:sp>
        <p:nvSpPr>
          <p:cNvPr id="492" name="Google Shape;492;p69"/>
          <p:cNvSpPr txBox="1"/>
          <p:nvPr/>
        </p:nvSpPr>
        <p:spPr>
          <a:xfrm>
            <a:off x="8102100" y="3022875"/>
            <a:ext cx="1041900" cy="238200"/>
          </a:xfrm>
          <a:prstGeom prst="rect">
            <a:avLst/>
          </a:prstGeom>
          <a:solidFill>
            <a:srgbClr val="FFFFFF">
              <a:alpha val="3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crew flow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0"/>
          <p:cNvSpPr txBox="1">
            <a:spLocks noGrp="1"/>
          </p:cNvSpPr>
          <p:nvPr>
            <p:ph type="body" idx="1"/>
          </p:nvPr>
        </p:nvSpPr>
        <p:spPr>
          <a:xfrm>
            <a:off x="311700" y="762350"/>
            <a:ext cx="4326000" cy="25671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Used National Park Service Standards for Rehabilitation used for guidance. </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Recognition Conant Lodge as one of the earliest AMC structures. Respect existing view.</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Preserving aesthetics, form and scale of “shingle style bungalow” including interior flow.</a:t>
            </a: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498" name="Google Shape;498;p70"/>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highlight>
                  <a:srgbClr val="FFFF00"/>
                </a:highlight>
              </a:rPr>
              <a:t> Historical/ Aesthetics</a:t>
            </a:r>
            <a:r>
              <a:rPr lang="en" b="1">
                <a:solidFill>
                  <a:srgbClr val="FFFF00"/>
                </a:solidFill>
                <a:highlight>
                  <a:srgbClr val="FFFF00"/>
                </a:highlight>
              </a:rPr>
              <a:t>.</a:t>
            </a:r>
            <a:r>
              <a:rPr lang="en" b="1">
                <a:highlight>
                  <a:srgbClr val="FFFF00"/>
                </a:highlight>
              </a:rPr>
              <a:t> </a:t>
            </a:r>
            <a:endParaRPr>
              <a:highlight>
                <a:srgbClr val="FFFF00"/>
              </a:highlight>
            </a:endParaRPr>
          </a:p>
        </p:txBody>
      </p:sp>
      <p:sp>
        <p:nvSpPr>
          <p:cNvPr id="499" name="Google Shape;499;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pic>
        <p:nvPicPr>
          <p:cNvPr id="500" name="Google Shape;500;p7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934209" y="839713"/>
            <a:ext cx="3653502" cy="2728201"/>
          </a:xfrm>
          <a:prstGeom prst="rect">
            <a:avLst/>
          </a:prstGeom>
          <a:noFill/>
          <a:ln>
            <a:noFill/>
          </a:ln>
        </p:spPr>
      </p:pic>
      <p:pic>
        <p:nvPicPr>
          <p:cNvPr id="501" name="Google Shape;501;p70"/>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4915363" y="3567925"/>
            <a:ext cx="3691175" cy="1240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1"/>
          <p:cNvSpPr txBox="1">
            <a:spLocks noGrp="1"/>
          </p:cNvSpPr>
          <p:nvPr>
            <p:ph type="body" idx="1"/>
          </p:nvPr>
        </p:nvSpPr>
        <p:spPr>
          <a:xfrm>
            <a:off x="221975" y="774325"/>
            <a:ext cx="4022100" cy="42063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Climatic Design: </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25’ building width means furthest point from window (i.e., light, fresh air, views) is 12’ to 13’.</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An East-West building orientation is optimal. It minimizes summer heat gain.</a:t>
            </a: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A narrow building footprint enhances daylight exposure </a:t>
            </a:r>
            <a:br>
              <a:rPr lang="en" b="1">
                <a:solidFill>
                  <a:srgbClr val="000000"/>
                </a:solidFill>
              </a:rPr>
            </a:br>
            <a:r>
              <a:rPr lang="en" b="1">
                <a:solidFill>
                  <a:srgbClr val="000000"/>
                </a:solidFill>
              </a:rPr>
              <a:t>(and views) from more than </a:t>
            </a:r>
            <a:br>
              <a:rPr lang="en" b="1">
                <a:solidFill>
                  <a:srgbClr val="000000"/>
                </a:solidFill>
              </a:rPr>
            </a:br>
            <a:r>
              <a:rPr lang="en" b="1">
                <a:solidFill>
                  <a:srgbClr val="000000"/>
                </a:solidFill>
              </a:rPr>
              <a:t>one direction.</a:t>
            </a: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1600"/>
              </a:spcAft>
              <a:buNone/>
            </a:pPr>
            <a:endParaRPr/>
          </a:p>
        </p:txBody>
      </p:sp>
      <p:sp>
        <p:nvSpPr>
          <p:cNvPr id="507" name="Google Shape;507;p71"/>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solidFill>
                  <a:srgbClr val="FFFF00"/>
                </a:solidFill>
                <a:highlight>
                  <a:srgbClr val="FFFF00"/>
                </a:highlight>
              </a:rPr>
              <a:t>.</a:t>
            </a:r>
            <a:r>
              <a:rPr lang="en" b="1">
                <a:highlight>
                  <a:srgbClr val="FFFF00"/>
                </a:highlight>
              </a:rPr>
              <a:t>Climatic Design</a:t>
            </a:r>
            <a:r>
              <a:rPr lang="en" b="1">
                <a:solidFill>
                  <a:srgbClr val="FFFF00"/>
                </a:solidFill>
                <a:highlight>
                  <a:srgbClr val="FFFF00"/>
                </a:highlight>
              </a:rPr>
              <a:t>.</a:t>
            </a:r>
            <a:r>
              <a:rPr lang="en" b="1">
                <a:highlight>
                  <a:srgbClr val="FFFF00"/>
                </a:highlight>
              </a:rPr>
              <a:t> </a:t>
            </a:r>
            <a:endParaRPr>
              <a:highlight>
                <a:srgbClr val="FFFF00"/>
              </a:highlight>
            </a:endParaRPr>
          </a:p>
        </p:txBody>
      </p:sp>
      <p:sp>
        <p:nvSpPr>
          <p:cNvPr id="508" name="Google Shape;508;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pic>
        <p:nvPicPr>
          <p:cNvPr id="509" name="Google Shape;509;p7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800612" y="3481925"/>
            <a:ext cx="2970624" cy="1294375"/>
          </a:xfrm>
          <a:prstGeom prst="rect">
            <a:avLst/>
          </a:prstGeom>
          <a:noFill/>
          <a:ln>
            <a:noFill/>
          </a:ln>
        </p:spPr>
      </p:pic>
      <p:pic>
        <p:nvPicPr>
          <p:cNvPr id="510" name="Google Shape;510;p71"/>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4571300" y="714850"/>
            <a:ext cx="4356299" cy="2661675"/>
          </a:xfrm>
          <a:prstGeom prst="rect">
            <a:avLst/>
          </a:prstGeom>
          <a:noFill/>
          <a:ln>
            <a:noFill/>
          </a:ln>
        </p:spPr>
      </p:pic>
      <p:sp>
        <p:nvSpPr>
          <p:cNvPr id="511" name="Google Shape;511;p71"/>
          <p:cNvSpPr/>
          <p:nvPr/>
        </p:nvSpPr>
        <p:spPr>
          <a:xfrm>
            <a:off x="3650100" y="4082950"/>
            <a:ext cx="998100" cy="166200"/>
          </a:xfrm>
          <a:prstGeom prst="chevron">
            <a:avLst>
              <a:gd name="adj" fmla="val 50000"/>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2"/>
          <p:cNvSpPr txBox="1">
            <a:spLocks noGrp="1"/>
          </p:cNvSpPr>
          <p:nvPr>
            <p:ph type="body" idx="1"/>
          </p:nvPr>
        </p:nvSpPr>
        <p:spPr>
          <a:xfrm>
            <a:off x="4906750" y="813675"/>
            <a:ext cx="4031100" cy="23343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 Energy Resource Consumption:</a:t>
            </a:r>
            <a:endParaRPr b="1">
              <a:solidFill>
                <a:srgbClr val="000000"/>
              </a:solidFill>
            </a:endParaRPr>
          </a:p>
          <a:p>
            <a:pPr marL="457200" lvl="0" indent="-342900" algn="l" rtl="0">
              <a:lnSpc>
                <a:spcPct val="110000"/>
              </a:lnSpc>
              <a:spcBef>
                <a:spcPts val="1200"/>
              </a:spcBef>
              <a:spcAft>
                <a:spcPts val="0"/>
              </a:spcAft>
              <a:buClr>
                <a:srgbClr val="000000"/>
              </a:buClr>
              <a:buSzPts val="1800"/>
              <a:buChar char="●"/>
            </a:pPr>
            <a:r>
              <a:rPr lang="en" b="1">
                <a:solidFill>
                  <a:srgbClr val="000000"/>
                </a:solidFill>
              </a:rPr>
              <a:t>Photovoltaics as optimal energy conservation strategy.</a:t>
            </a:r>
            <a:endParaRPr b="1">
              <a:solidFill>
                <a:srgbClr val="000000"/>
              </a:solidFill>
            </a:endParaRPr>
          </a:p>
          <a:p>
            <a:pPr marL="457200" lvl="0" indent="-342900" algn="l" rtl="0">
              <a:lnSpc>
                <a:spcPct val="110000"/>
              </a:lnSpc>
              <a:spcBef>
                <a:spcPts val="800"/>
              </a:spcBef>
              <a:spcAft>
                <a:spcPts val="0"/>
              </a:spcAft>
              <a:buClr>
                <a:srgbClr val="000000"/>
              </a:buClr>
              <a:buSzPts val="1800"/>
              <a:buChar char="●"/>
            </a:pPr>
            <a:r>
              <a:rPr lang="en" b="1">
                <a:solidFill>
                  <a:srgbClr val="000000"/>
                </a:solidFill>
              </a:rPr>
              <a:t>Living Building Challenge accountable to metrics but </a:t>
            </a:r>
            <a:br>
              <a:rPr lang="en" b="1">
                <a:solidFill>
                  <a:srgbClr val="000000"/>
                </a:solidFill>
              </a:rPr>
            </a:br>
            <a:r>
              <a:rPr lang="en" b="1">
                <a:solidFill>
                  <a:srgbClr val="000000"/>
                </a:solidFill>
              </a:rPr>
              <a:t>not project registration</a:t>
            </a:r>
            <a:endParaRPr/>
          </a:p>
          <a:p>
            <a:pPr marL="0" lvl="0" indent="0" algn="l" rtl="0">
              <a:spcBef>
                <a:spcPts val="800"/>
              </a:spcBef>
              <a:spcAft>
                <a:spcPts val="0"/>
              </a:spcAft>
              <a:buNone/>
            </a:pPr>
            <a:endParaRPr/>
          </a:p>
          <a:p>
            <a:pPr marL="0" lvl="0" indent="0" algn="l" rtl="0">
              <a:spcBef>
                <a:spcPts val="1600"/>
              </a:spcBef>
              <a:spcAft>
                <a:spcPts val="1600"/>
              </a:spcAft>
              <a:buNone/>
            </a:pPr>
            <a:endParaRPr/>
          </a:p>
        </p:txBody>
      </p:sp>
      <p:sp>
        <p:nvSpPr>
          <p:cNvPr id="517" name="Google Shape;517;p72"/>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highlight>
                  <a:srgbClr val="FFFF00"/>
                </a:highlight>
              </a:rPr>
              <a:t> Sustainability</a:t>
            </a:r>
            <a:r>
              <a:rPr lang="en" b="1">
                <a:solidFill>
                  <a:srgbClr val="FFFF00"/>
                </a:solidFill>
                <a:highlight>
                  <a:srgbClr val="FFFF00"/>
                </a:highlight>
              </a:rPr>
              <a:t>.</a:t>
            </a:r>
            <a:r>
              <a:rPr lang="en" b="1">
                <a:highlight>
                  <a:srgbClr val="FFFF00"/>
                </a:highlight>
              </a:rPr>
              <a:t> </a:t>
            </a:r>
            <a:endParaRPr>
              <a:highlight>
                <a:srgbClr val="FFFF00"/>
              </a:highlight>
            </a:endParaRPr>
          </a:p>
        </p:txBody>
      </p:sp>
      <p:sp>
        <p:nvSpPr>
          <p:cNvPr id="518" name="Google Shape;51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a:p>
        </p:txBody>
      </p:sp>
      <p:pic>
        <p:nvPicPr>
          <p:cNvPr id="519" name="Google Shape;519;p7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313200" y="813675"/>
            <a:ext cx="4483650" cy="3980700"/>
          </a:xfrm>
          <a:prstGeom prst="rect">
            <a:avLst/>
          </a:prstGeom>
          <a:noFill/>
          <a:ln>
            <a:noFill/>
          </a:ln>
        </p:spPr>
      </p:pic>
      <p:pic>
        <p:nvPicPr>
          <p:cNvPr id="520" name="Google Shape;520;p72"/>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flipH="1">
            <a:off x="5213775" y="3147975"/>
            <a:ext cx="3445675" cy="1515251"/>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3"/>
          <p:cNvSpPr txBox="1">
            <a:spLocks noGrp="1"/>
          </p:cNvSpPr>
          <p:nvPr>
            <p:ph type="body" idx="1"/>
          </p:nvPr>
        </p:nvSpPr>
        <p:spPr>
          <a:xfrm>
            <a:off x="311700" y="838550"/>
            <a:ext cx="4488000" cy="2809200"/>
          </a:xfrm>
          <a:prstGeom prst="rect">
            <a:avLst/>
          </a:prstGeom>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Enhance experience and welcome for all those with disabilities including mobility, sight, hearing impaired, parents with newborns, seniors, etc.</a:t>
            </a: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lnSpc>
                <a:spcPct val="110000"/>
              </a:lnSpc>
              <a:spcBef>
                <a:spcPts val="1200"/>
              </a:spcBef>
              <a:spcAft>
                <a:spcPts val="0"/>
              </a:spcAft>
              <a:buNone/>
            </a:pPr>
            <a:r>
              <a:rPr lang="en" b="1">
                <a:solidFill>
                  <a:srgbClr val="000000"/>
                </a:solidFill>
              </a:rPr>
              <a:t>“Where dining surfaces are provided ...at least 5% of the seating spaces shall comply…” and “...shall be dispersed…” (i.e., 72 x 5% = 3.6, or 4)</a:t>
            </a:r>
            <a:br>
              <a:rPr lang="en" b="1">
                <a:solidFill>
                  <a:srgbClr val="000000"/>
                </a:solidFill>
              </a:rPr>
            </a:br>
            <a:endParaRPr b="1">
              <a:solidFill>
                <a:srgbClr val="000000"/>
              </a:solidFill>
            </a:endParaRPr>
          </a:p>
          <a:p>
            <a:pPr marL="0" lvl="0" indent="0" algn="l" rtl="0">
              <a:lnSpc>
                <a:spcPct val="110000"/>
              </a:lnSpc>
              <a:spcBef>
                <a:spcPts val="1200"/>
              </a:spcBef>
              <a:spcAft>
                <a:spcPts val="0"/>
              </a:spcAft>
              <a:buNone/>
            </a:pP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526" name="Google Shape;526;p73"/>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highlight>
                  <a:srgbClr val="FFFF00"/>
                </a:highlight>
              </a:rPr>
              <a:t> Accessibility</a:t>
            </a:r>
            <a:r>
              <a:rPr lang="en" b="1">
                <a:solidFill>
                  <a:srgbClr val="FFFF00"/>
                </a:solidFill>
                <a:highlight>
                  <a:srgbClr val="FFFF00"/>
                </a:highlight>
              </a:rPr>
              <a:t>.</a:t>
            </a:r>
            <a:r>
              <a:rPr lang="en" b="1">
                <a:highlight>
                  <a:srgbClr val="FFFF00"/>
                </a:highlight>
              </a:rPr>
              <a:t>  </a:t>
            </a:r>
            <a:endParaRPr b="1">
              <a:highlight>
                <a:srgbClr val="FFFF00"/>
              </a:highlight>
            </a:endParaRPr>
          </a:p>
          <a:p>
            <a:pPr marL="0" lvl="0" indent="0" algn="l" rtl="0">
              <a:spcBef>
                <a:spcPts val="0"/>
              </a:spcBef>
              <a:spcAft>
                <a:spcPts val="0"/>
              </a:spcAft>
              <a:buNone/>
            </a:pPr>
            <a:endParaRPr/>
          </a:p>
        </p:txBody>
      </p:sp>
      <p:sp>
        <p:nvSpPr>
          <p:cNvPr id="527" name="Google Shape;527;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25</a:t>
            </a:fld>
            <a:endParaRPr/>
          </a:p>
        </p:txBody>
      </p:sp>
      <p:pic>
        <p:nvPicPr>
          <p:cNvPr id="528" name="Google Shape;528;p7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075437" y="2579975"/>
            <a:ext cx="1968100" cy="1629475"/>
          </a:xfrm>
          <a:prstGeom prst="rect">
            <a:avLst/>
          </a:prstGeom>
          <a:noFill/>
          <a:ln>
            <a:noFill/>
          </a:ln>
        </p:spPr>
      </p:pic>
      <p:pic>
        <p:nvPicPr>
          <p:cNvPr id="529" name="Google Shape;529;p73"/>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5075426" y="980125"/>
            <a:ext cx="3111349" cy="1326425"/>
          </a:xfrm>
          <a:prstGeom prst="rect">
            <a:avLst/>
          </a:prstGeom>
          <a:noFill/>
          <a:ln w="9525" cap="flat" cmpd="sng">
            <a:solidFill>
              <a:srgbClr val="000000"/>
            </a:solidFill>
            <a:prstDash val="solid"/>
            <a:round/>
            <a:headEnd type="none" w="sm" len="sm"/>
            <a:tailEnd type="none" w="sm" len="sm"/>
          </a:ln>
        </p:spPr>
      </p:pic>
      <p:pic>
        <p:nvPicPr>
          <p:cNvPr id="530" name="Google Shape;530;p73"/>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311700" y="2306550"/>
            <a:ext cx="4488000" cy="1133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4"/>
          <p:cNvSpPr txBox="1">
            <a:spLocks noGrp="1"/>
          </p:cNvSpPr>
          <p:nvPr>
            <p:ph type="body" idx="1"/>
          </p:nvPr>
        </p:nvSpPr>
        <p:spPr>
          <a:xfrm>
            <a:off x="311700" y="990950"/>
            <a:ext cx="3578400" cy="35817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solidFill>
                  <a:srgbClr val="000000"/>
                </a:solidFill>
              </a:rPr>
              <a:t>While CRC is compliant with current code, with project increase code conformity, where feasible, in comparison to the 2018 code.</a:t>
            </a:r>
            <a:endParaRPr b="1">
              <a:solidFill>
                <a:srgbClr val="000000"/>
              </a:solidFill>
            </a:endParaRPr>
          </a:p>
          <a:p>
            <a:pPr marL="0" lvl="0" indent="0" algn="l" rtl="0">
              <a:spcBef>
                <a:spcPts val="12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536" name="Google Shape;536;p74"/>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 </a:t>
            </a:r>
            <a:r>
              <a:rPr lang="en" b="1">
                <a:solidFill>
                  <a:srgbClr val="FFFF00"/>
                </a:solidFill>
                <a:highlight>
                  <a:srgbClr val="FFFF00"/>
                </a:highlight>
              </a:rPr>
              <a:t>.</a:t>
            </a:r>
            <a:r>
              <a:rPr lang="en" b="1">
                <a:highlight>
                  <a:srgbClr val="FFFF00"/>
                </a:highlight>
              </a:rPr>
              <a:t>Code Conformity</a:t>
            </a:r>
            <a:r>
              <a:rPr lang="en" b="1">
                <a:solidFill>
                  <a:srgbClr val="FFFF00"/>
                </a:solidFill>
                <a:highlight>
                  <a:srgbClr val="FFFF00"/>
                </a:highlight>
              </a:rPr>
              <a:t>.</a:t>
            </a:r>
            <a:r>
              <a:rPr lang="en" b="1">
                <a:highlight>
                  <a:srgbClr val="FFFF00"/>
                </a:highlight>
              </a:rPr>
              <a:t> </a:t>
            </a:r>
            <a:endParaRPr>
              <a:highlight>
                <a:srgbClr val="FFFF00"/>
              </a:highlight>
            </a:endParaRPr>
          </a:p>
        </p:txBody>
      </p:sp>
      <p:sp>
        <p:nvSpPr>
          <p:cNvPr id="537" name="Google Shape;537;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pic>
        <p:nvPicPr>
          <p:cNvPr id="538" name="Google Shape;538;p74"/>
          <p:cNvPicPr preferRelativeResize="0"/>
          <p:nvPr/>
        </p:nvPicPr>
        <p:blipFill>
          <a:blip r:embed="rId3">
            <a:alphaModFix/>
          </a:blip>
          <a:stretch>
            <a:fillRect/>
          </a:stretch>
        </p:blipFill>
        <p:spPr>
          <a:xfrm>
            <a:off x="3976550" y="1067147"/>
            <a:ext cx="1218725" cy="3503833"/>
          </a:xfrm>
          <a:prstGeom prst="rect">
            <a:avLst/>
          </a:prstGeom>
          <a:noFill/>
          <a:ln>
            <a:noFill/>
          </a:ln>
        </p:spPr>
      </p:pic>
      <p:pic>
        <p:nvPicPr>
          <p:cNvPr id="539" name="Google Shape;539;p74"/>
          <p:cNvPicPr preferRelativeResize="0"/>
          <p:nvPr/>
        </p:nvPicPr>
        <p:blipFill>
          <a:blip r:embed="rId4">
            <a:alphaModFix/>
          </a:blip>
          <a:stretch>
            <a:fillRect/>
          </a:stretch>
        </p:blipFill>
        <p:spPr>
          <a:xfrm>
            <a:off x="5383000" y="1067150"/>
            <a:ext cx="3201370" cy="3503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5"/>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a:t>
            </a:r>
            <a:r>
              <a:rPr lang="en"/>
              <a:t> Assessment Principles applied to each Option</a:t>
            </a:r>
            <a:endParaRPr/>
          </a:p>
          <a:p>
            <a:pPr marL="0" lvl="0" indent="0" algn="l" rtl="0">
              <a:spcBef>
                <a:spcPts val="0"/>
              </a:spcBef>
              <a:spcAft>
                <a:spcPts val="0"/>
              </a:spcAft>
              <a:buNone/>
            </a:pPr>
            <a:endParaRPr/>
          </a:p>
        </p:txBody>
      </p:sp>
      <p:sp>
        <p:nvSpPr>
          <p:cNvPr id="545" name="Google Shape;545;p75"/>
          <p:cNvSpPr txBox="1"/>
          <p:nvPr/>
        </p:nvSpPr>
        <p:spPr>
          <a:xfrm>
            <a:off x="226650" y="1209900"/>
            <a:ext cx="8690700" cy="385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200"/>
              </a:spcAft>
              <a:buNone/>
            </a:pPr>
            <a:endParaRPr>
              <a:solidFill>
                <a:srgbClr val="FF0000"/>
              </a:solidFill>
            </a:endParaRPr>
          </a:p>
        </p:txBody>
      </p:sp>
      <p:graphicFrame>
        <p:nvGraphicFramePr>
          <p:cNvPr id="546" name="Google Shape;546;p75"/>
          <p:cNvGraphicFramePr/>
          <p:nvPr/>
        </p:nvGraphicFramePr>
        <p:xfrm>
          <a:off x="369075" y="1001325"/>
          <a:ext cx="8266750" cy="3657360"/>
        </p:xfrm>
        <a:graphic>
          <a:graphicData uri="http://schemas.openxmlformats.org/drawingml/2006/table">
            <a:tbl>
              <a:tblPr>
                <a:noFill/>
                <a:tableStyleId>{5B5928E9-F772-44D9-A7FD-B1D582639974}</a:tableStyleId>
              </a:tblPr>
              <a:tblGrid>
                <a:gridCol w="2693350">
                  <a:extLst>
                    <a:ext uri="{9D8B030D-6E8A-4147-A177-3AD203B41FA5}">
                      <a16:colId xmlns:a16="http://schemas.microsoft.com/office/drawing/2014/main" val="20000"/>
                    </a:ext>
                  </a:extLst>
                </a:gridCol>
                <a:gridCol w="1393350">
                  <a:extLst>
                    <a:ext uri="{9D8B030D-6E8A-4147-A177-3AD203B41FA5}">
                      <a16:colId xmlns:a16="http://schemas.microsoft.com/office/drawing/2014/main" val="20001"/>
                    </a:ext>
                  </a:extLst>
                </a:gridCol>
                <a:gridCol w="1393350">
                  <a:extLst>
                    <a:ext uri="{9D8B030D-6E8A-4147-A177-3AD203B41FA5}">
                      <a16:colId xmlns:a16="http://schemas.microsoft.com/office/drawing/2014/main" val="20002"/>
                    </a:ext>
                  </a:extLst>
                </a:gridCol>
                <a:gridCol w="1393350">
                  <a:extLst>
                    <a:ext uri="{9D8B030D-6E8A-4147-A177-3AD203B41FA5}">
                      <a16:colId xmlns:a16="http://schemas.microsoft.com/office/drawing/2014/main" val="20003"/>
                    </a:ext>
                  </a:extLst>
                </a:gridCol>
                <a:gridCol w="13933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600" b="1"/>
                        <a:t>Assessment Matrix</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600" b="1"/>
                        <a:t>Existing Lodge</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600" b="1"/>
                        <a:t>Option 1</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600" b="1"/>
                        <a:t>Option 2</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600" b="1"/>
                        <a:t>Option 3</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b="1"/>
                        <a:t>Functional/ Operational</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600" b="1"/>
                        <a:t>Historic/ Aesthetics</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600" b="1"/>
                        <a:t>Climatic Design</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600" b="1"/>
                        <a:t>Sustainability</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600" b="1"/>
                        <a:t>Accessibility</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600" b="1"/>
                        <a:t>Code Conformity</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sz="1600" b="1"/>
                        <a:t>Financials</a:t>
                      </a:r>
                      <a:endParaRPr sz="1600"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1600"/>
                        <a:t>baseline</a:t>
                      </a: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6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547" name="Google Shape;547;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27</a:t>
            </a:fld>
            <a:endParaRPr/>
          </a:p>
        </p:txBody>
      </p:sp>
      <p:sp>
        <p:nvSpPr>
          <p:cNvPr id="548" name="Google Shape;548;p75"/>
          <p:cNvSpPr/>
          <p:nvPr/>
        </p:nvSpPr>
        <p:spPr>
          <a:xfrm>
            <a:off x="4329975" y="2191225"/>
            <a:ext cx="4407900" cy="2623200"/>
          </a:xfrm>
          <a:prstGeom prst="ellipse">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a:effectLst>
            <a:outerShdw blurRad="57150" dist="209550" dir="246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2000" b="1"/>
              <a:t>Each option,</a:t>
            </a:r>
            <a:br>
              <a:rPr lang="en" sz="2000" b="1"/>
            </a:br>
            <a:r>
              <a:rPr lang="en" sz="2000" b="1"/>
              <a:t>including existing lodge, was evaluated using </a:t>
            </a:r>
            <a:br>
              <a:rPr lang="en" sz="2000" b="1"/>
            </a:br>
            <a:r>
              <a:rPr lang="en" sz="2000" b="1"/>
              <a:t>all Assessment Principles.</a:t>
            </a:r>
            <a:endParaRPr sz="2000" b="1"/>
          </a:p>
        </p:txBody>
      </p:sp>
      <p:sp>
        <p:nvSpPr>
          <p:cNvPr id="549" name="Google Shape;549;p75"/>
          <p:cNvSpPr/>
          <p:nvPr/>
        </p:nvSpPr>
        <p:spPr>
          <a:xfrm>
            <a:off x="6768025" y="1376600"/>
            <a:ext cx="2253000" cy="316200"/>
          </a:xfrm>
          <a:prstGeom prst="rightArrow">
            <a:avLst>
              <a:gd name="adj1" fmla="val 50000"/>
              <a:gd name="adj2" fmla="val 75774"/>
            </a:avLst>
          </a:prstGeom>
          <a:solidFill>
            <a:srgbClr val="999999"/>
          </a:solidFill>
          <a:ln w="19050" cap="flat" cmpd="sng">
            <a:solidFill>
              <a:schemeClr val="dk2"/>
            </a:solidFill>
            <a:prstDash val="solid"/>
            <a:round/>
            <a:headEnd type="none" w="sm" len="sm"/>
            <a:tailEnd type="none" w="sm" len="sm"/>
          </a:ln>
          <a:effectLst>
            <a:outerShdw blurRad="57150" dist="152400" dir="40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553"/>
        <p:cNvGrpSpPr/>
        <p:nvPr/>
      </p:nvGrpSpPr>
      <p:grpSpPr>
        <a:xfrm>
          <a:off x="0" y="0"/>
          <a:ext cx="0" cy="0"/>
          <a:chOff x="0" y="0"/>
          <a:chExt cx="0" cy="0"/>
        </a:xfrm>
      </p:grpSpPr>
      <p:sp>
        <p:nvSpPr>
          <p:cNvPr id="554" name="Google Shape;554;p76"/>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Where? Direction?</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77"/>
          <p:cNvSpPr txBox="1">
            <a:spLocks noGrp="1"/>
          </p:cNvSpPr>
          <p:nvPr>
            <p:ph type="title"/>
          </p:nvPr>
        </p:nvSpPr>
        <p:spPr>
          <a:xfrm>
            <a:off x="226650" y="678263"/>
            <a:ext cx="9144000" cy="450900"/>
          </a:xfrm>
          <a:prstGeom prst="rect">
            <a:avLst/>
          </a:prstGeom>
          <a:solidFill>
            <a:srgbClr val="D9EAD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400" b="1"/>
              <a:t>Where?</a:t>
            </a:r>
            <a:r>
              <a:rPr lang="en" sz="2400"/>
              <a:t> </a:t>
            </a:r>
            <a:r>
              <a:rPr lang="en" sz="2400" b="1"/>
              <a:t>Direction? South, North, West, or East? </a:t>
            </a:r>
            <a:endParaRPr/>
          </a:p>
        </p:txBody>
      </p:sp>
      <p:sp>
        <p:nvSpPr>
          <p:cNvPr id="560" name="Google Shape;56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a:t>
            </a:fld>
            <a:endParaRPr/>
          </a:p>
        </p:txBody>
      </p:sp>
      <p:sp>
        <p:nvSpPr>
          <p:cNvPr id="561" name="Google Shape;561;p77"/>
          <p:cNvSpPr txBox="1">
            <a:spLocks noGrp="1"/>
          </p:cNvSpPr>
          <p:nvPr>
            <p:ph type="title"/>
          </p:nvPr>
        </p:nvSpPr>
        <p:spPr>
          <a:xfrm>
            <a:off x="226650" y="2831225"/>
            <a:ext cx="9144000" cy="450900"/>
          </a:xfrm>
          <a:prstGeom prst="rect">
            <a:avLst/>
          </a:prstGeom>
          <a:solidFill>
            <a:srgbClr val="D9EAD3"/>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400" b="1"/>
              <a:t>What?</a:t>
            </a:r>
            <a:r>
              <a:rPr lang="en" sz="2400"/>
              <a:t> </a:t>
            </a:r>
            <a:r>
              <a:rPr lang="en" sz="2400" b="1"/>
              <a:t>Scope? Minimum, Intermediate, or Expanded?</a:t>
            </a:r>
            <a:endParaRPr/>
          </a:p>
        </p:txBody>
      </p:sp>
      <p:sp>
        <p:nvSpPr>
          <p:cNvPr id="562" name="Google Shape;562;p77"/>
          <p:cNvSpPr txBox="1">
            <a:spLocks noGrp="1"/>
          </p:cNvSpPr>
          <p:nvPr>
            <p:ph type="title"/>
          </p:nvPr>
        </p:nvSpPr>
        <p:spPr>
          <a:xfrm>
            <a:off x="226650" y="100725"/>
            <a:ext cx="9144000" cy="4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The Evaluation of Alternatives including</a:t>
            </a:r>
            <a:endParaRPr/>
          </a:p>
        </p:txBody>
      </p:sp>
      <p:sp>
        <p:nvSpPr>
          <p:cNvPr id="563" name="Google Shape;563;p77"/>
          <p:cNvSpPr txBox="1"/>
          <p:nvPr/>
        </p:nvSpPr>
        <p:spPr>
          <a:xfrm>
            <a:off x="836250" y="1092200"/>
            <a:ext cx="8690700" cy="147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dk1"/>
                </a:solidFill>
              </a:rPr>
              <a:t>Many alternative plans from many sources were proposed by the community.</a:t>
            </a:r>
            <a:endParaRPr sz="1800">
              <a:solidFill>
                <a:schemeClr val="dk1"/>
              </a:solidFill>
            </a:endParaRPr>
          </a:p>
          <a:p>
            <a:pPr marL="0" lvl="0" indent="0" algn="l" rtl="0">
              <a:lnSpc>
                <a:spcPct val="100000"/>
              </a:lnSpc>
              <a:spcBef>
                <a:spcPts val="600"/>
              </a:spcBef>
              <a:spcAft>
                <a:spcPts val="0"/>
              </a:spcAft>
              <a:buNone/>
            </a:pPr>
            <a:r>
              <a:rPr lang="en" sz="1800">
                <a:solidFill>
                  <a:schemeClr val="dk1"/>
                </a:solidFill>
              </a:rPr>
              <a:t>Most plans were evaluated by committee using Assessment Principles.</a:t>
            </a:r>
            <a:endParaRPr sz="1800">
              <a:solidFill>
                <a:schemeClr val="dk1"/>
              </a:solidFill>
            </a:endParaRPr>
          </a:p>
          <a:p>
            <a:pPr marL="0" lvl="0" indent="0" algn="l" rtl="0">
              <a:lnSpc>
                <a:spcPct val="100000"/>
              </a:lnSpc>
              <a:spcBef>
                <a:spcPts val="600"/>
              </a:spcBef>
              <a:spcAft>
                <a:spcPts val="0"/>
              </a:spcAft>
              <a:buNone/>
            </a:pPr>
            <a:r>
              <a:rPr lang="en" sz="1800"/>
              <a:t>Proposals were clustered by an addition’s direction from main lodge (N,S,E,W). </a:t>
            </a:r>
            <a:endParaRPr sz="1800"/>
          </a:p>
          <a:p>
            <a:pPr marL="0" lvl="0" indent="0" algn="l" rtl="0">
              <a:lnSpc>
                <a:spcPct val="100000"/>
              </a:lnSpc>
              <a:spcBef>
                <a:spcPts val="600"/>
              </a:spcBef>
              <a:spcAft>
                <a:spcPts val="600"/>
              </a:spcAft>
              <a:buNone/>
            </a:pPr>
            <a:r>
              <a:rPr lang="en" sz="1800"/>
              <a:t>We will first recap the plan evaluations around the four points of compass</a:t>
            </a:r>
            <a:endParaRPr sz="1800"/>
          </a:p>
        </p:txBody>
      </p:sp>
      <p:sp>
        <p:nvSpPr>
          <p:cNvPr id="564" name="Google Shape;564;p77"/>
          <p:cNvSpPr txBox="1"/>
          <p:nvPr/>
        </p:nvSpPr>
        <p:spPr>
          <a:xfrm>
            <a:off x="836250" y="3239996"/>
            <a:ext cx="8690700" cy="73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200"/>
              </a:spcAft>
              <a:buNone/>
            </a:pPr>
            <a:r>
              <a:rPr lang="en" sz="1800"/>
              <a:t>To address needs of Camp, we also looked different project scopes: Minimum, Intermediate, and Expanded and compared the costs/benefits for each option.</a:t>
            </a:r>
            <a:endParaRPr sz="1800"/>
          </a:p>
        </p:txBody>
      </p:sp>
      <p:sp>
        <p:nvSpPr>
          <p:cNvPr id="565" name="Google Shape;565;p77"/>
          <p:cNvSpPr txBox="1">
            <a:spLocks noGrp="1"/>
          </p:cNvSpPr>
          <p:nvPr>
            <p:ph type="title"/>
          </p:nvPr>
        </p:nvSpPr>
        <p:spPr>
          <a:xfrm>
            <a:off x="226650" y="4453688"/>
            <a:ext cx="9144000" cy="450900"/>
          </a:xfrm>
          <a:prstGeom prst="rect">
            <a:avLst/>
          </a:prstGeom>
          <a:solidFill>
            <a:srgbClr val="EFEFEF"/>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400" b="1"/>
              <a:t>We will first review the Direction and then Scope  ➤ ➤</a:t>
            </a:r>
            <a:r>
              <a:rPr lang="en"/>
              <a:t> </a:t>
            </a:r>
            <a:r>
              <a:rPr lang="en" sz="2400" b="1"/>
              <a:t>➤</a:t>
            </a:r>
            <a:endParaRPr sz="24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
        <p:nvSpPr>
          <p:cNvPr id="296" name="Google Shape;296;p5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History of The Lodge</a:t>
            </a:r>
            <a:endParaRPr/>
          </a:p>
        </p:txBody>
      </p:sp>
      <p:pic>
        <p:nvPicPr>
          <p:cNvPr id="297" name="Google Shape;297;p5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2523650" y="1529675"/>
            <a:ext cx="6791300" cy="3308175"/>
          </a:xfrm>
          <a:prstGeom prst="rect">
            <a:avLst/>
          </a:prstGeom>
          <a:noFill/>
          <a:ln>
            <a:noFill/>
          </a:ln>
        </p:spPr>
      </p:pic>
      <p:sp>
        <p:nvSpPr>
          <p:cNvPr id="298" name="Google Shape;298;p51"/>
          <p:cNvSpPr txBox="1">
            <a:spLocks noGrp="1"/>
          </p:cNvSpPr>
          <p:nvPr>
            <p:ph type="body" idx="1"/>
          </p:nvPr>
        </p:nvSpPr>
        <p:spPr>
          <a:xfrm>
            <a:off x="311700" y="838550"/>
            <a:ext cx="4766700" cy="42204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t>1908 - Lodge was built. </a:t>
            </a:r>
            <a:endParaRPr b="1"/>
          </a:p>
          <a:p>
            <a:pPr marL="0" lvl="0" indent="0" algn="l" rtl="0">
              <a:lnSpc>
                <a:spcPct val="110000"/>
              </a:lnSpc>
              <a:spcBef>
                <a:spcPts val="1200"/>
              </a:spcBef>
              <a:spcAft>
                <a:spcPts val="0"/>
              </a:spcAft>
              <a:buNone/>
            </a:pPr>
            <a:r>
              <a:rPr lang="en" b="1"/>
              <a:t>1919 - AMC acquired </a:t>
            </a:r>
            <a:br>
              <a:rPr lang="en" b="1"/>
            </a:br>
            <a:r>
              <a:rPr lang="en" b="1"/>
              <a:t>Camp. The Lodge </a:t>
            </a:r>
            <a:br>
              <a:rPr lang="en" b="1"/>
            </a:br>
            <a:r>
              <a:rPr lang="en" b="1"/>
              <a:t>was one of the</a:t>
            </a:r>
            <a:br>
              <a:rPr lang="en" b="1"/>
            </a:br>
            <a:r>
              <a:rPr lang="en" b="1"/>
              <a:t>original 6 </a:t>
            </a:r>
            <a:br>
              <a:rPr lang="en" b="1"/>
            </a:br>
            <a:r>
              <a:rPr lang="en" b="1"/>
              <a:t>buildings. </a:t>
            </a:r>
            <a:endParaRPr/>
          </a:p>
          <a:p>
            <a:pPr marL="0" lvl="0" indent="0" algn="l" rtl="0">
              <a:spcBef>
                <a:spcPts val="12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7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47200" y="674775"/>
            <a:ext cx="5702991" cy="3835513"/>
          </a:xfrm>
          <a:prstGeom prst="rect">
            <a:avLst/>
          </a:prstGeom>
          <a:noFill/>
          <a:ln>
            <a:noFill/>
          </a:ln>
        </p:spPr>
      </p:pic>
      <p:sp>
        <p:nvSpPr>
          <p:cNvPr id="572" name="Google Shape;572;p78"/>
          <p:cNvSpPr txBox="1"/>
          <p:nvPr/>
        </p:nvSpPr>
        <p:spPr>
          <a:xfrm>
            <a:off x="228600" y="83661"/>
            <a:ext cx="87630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573" name="Google Shape;573;p78"/>
          <p:cNvSpPr/>
          <p:nvPr/>
        </p:nvSpPr>
        <p:spPr>
          <a:xfrm>
            <a:off x="381000" y="1036250"/>
            <a:ext cx="2574300" cy="857400"/>
          </a:xfrm>
          <a:prstGeom prst="wedgeRoundRectCallout">
            <a:avLst>
              <a:gd name="adj1" fmla="val 87140"/>
              <a:gd name="adj2" fmla="val 69209"/>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Dark outline reference box represents original Conant Lodge</a:t>
            </a:r>
            <a:endParaRPr sz="1800"/>
          </a:p>
        </p:txBody>
      </p:sp>
      <p:sp>
        <p:nvSpPr>
          <p:cNvPr id="574" name="Google Shape;574;p78"/>
          <p:cNvSpPr/>
          <p:nvPr/>
        </p:nvSpPr>
        <p:spPr>
          <a:xfrm>
            <a:off x="5492150" y="3536825"/>
            <a:ext cx="2846700" cy="11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reeform 1"/>
          <p:cNvSpPr/>
          <p:nvPr/>
        </p:nvSpPr>
        <p:spPr>
          <a:xfrm>
            <a:off x="3260008" y="1747192"/>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80" name="Google Shape;580;p7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47200" y="674775"/>
            <a:ext cx="5702991" cy="3835513"/>
          </a:xfrm>
          <a:prstGeom prst="rect">
            <a:avLst/>
          </a:prstGeom>
          <a:noFill/>
          <a:ln>
            <a:noFill/>
          </a:ln>
        </p:spPr>
      </p:pic>
      <p:sp>
        <p:nvSpPr>
          <p:cNvPr id="582" name="Google Shape;582;p79"/>
          <p:cNvSpPr txBox="1"/>
          <p:nvPr/>
        </p:nvSpPr>
        <p:spPr>
          <a:xfrm>
            <a:off x="228600" y="83661"/>
            <a:ext cx="8763000" cy="3462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583" name="Google Shape;583;p79"/>
          <p:cNvSpPr/>
          <p:nvPr/>
        </p:nvSpPr>
        <p:spPr>
          <a:xfrm flipH="1">
            <a:off x="167500" y="223020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West</a:t>
            </a:r>
            <a:endParaRPr sz="1800" b="1">
              <a:solidFill>
                <a:srgbClr val="FFFFFF"/>
              </a:solidFill>
            </a:endParaRPr>
          </a:p>
        </p:txBody>
      </p:sp>
      <p:sp>
        <p:nvSpPr>
          <p:cNvPr id="584" name="Google Shape;584;p79"/>
          <p:cNvSpPr/>
          <p:nvPr/>
        </p:nvSpPr>
        <p:spPr>
          <a:xfrm rot="5400000" flipH="1">
            <a:off x="3854100" y="49065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North</a:t>
            </a:r>
            <a:endParaRPr sz="1800" b="1">
              <a:solidFill>
                <a:srgbClr val="FFFFFF"/>
              </a:solidFill>
            </a:endParaRPr>
          </a:p>
        </p:txBody>
      </p:sp>
      <p:sp>
        <p:nvSpPr>
          <p:cNvPr id="585" name="Google Shape;585;p79"/>
          <p:cNvSpPr/>
          <p:nvPr/>
        </p:nvSpPr>
        <p:spPr>
          <a:xfrm>
            <a:off x="7457300" y="223020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East</a:t>
            </a:r>
            <a:endParaRPr sz="1800" b="1">
              <a:solidFill>
                <a:srgbClr val="FFFFFF"/>
              </a:solidFill>
            </a:endParaRPr>
          </a:p>
        </p:txBody>
      </p:sp>
      <p:sp>
        <p:nvSpPr>
          <p:cNvPr id="586" name="Google Shape;586;p79"/>
          <p:cNvSpPr/>
          <p:nvPr/>
        </p:nvSpPr>
        <p:spPr>
          <a:xfrm rot="5400000">
            <a:off x="3854100" y="390430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South</a:t>
            </a:r>
            <a:endParaRPr sz="1800" b="1">
              <a:solidFill>
                <a:srgbClr val="FFFFFF"/>
              </a:solidFill>
            </a:endParaRPr>
          </a:p>
        </p:txBody>
      </p:sp>
      <p:sp>
        <p:nvSpPr>
          <p:cNvPr id="587" name="Google Shape;587;p79"/>
          <p:cNvSpPr/>
          <p:nvPr/>
        </p:nvSpPr>
        <p:spPr>
          <a:xfrm>
            <a:off x="4399225" y="1608725"/>
            <a:ext cx="1754400" cy="469200"/>
          </a:xfrm>
          <a:prstGeom prst="rect">
            <a:avLst/>
          </a:prstGeom>
          <a:solidFill>
            <a:srgbClr val="FF00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9"/>
          <p:cNvSpPr/>
          <p:nvPr/>
        </p:nvSpPr>
        <p:spPr>
          <a:xfrm>
            <a:off x="4798800" y="2136550"/>
            <a:ext cx="961200" cy="1235400"/>
          </a:xfrm>
          <a:prstGeom prst="rect">
            <a:avLst/>
          </a:prstGeom>
          <a:solidFill>
            <a:srgbClr val="FF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79"/>
          <p:cNvSpPr/>
          <p:nvPr/>
        </p:nvSpPr>
        <p:spPr>
          <a:xfrm>
            <a:off x="572600" y="751325"/>
            <a:ext cx="2574300" cy="857400"/>
          </a:xfrm>
          <a:prstGeom prst="wedgeRoundRectCallout">
            <a:avLst>
              <a:gd name="adj1" fmla="val 126289"/>
              <a:gd name="adj2" fmla="val 77446"/>
              <a:gd name="adj3" fmla="val 0"/>
            </a:avLst>
          </a:prstGeom>
          <a:solidFill>
            <a:srgbClr val="FF0000">
              <a:alpha val="2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Pink represents </a:t>
            </a:r>
            <a:r>
              <a:rPr lang="en" sz="1800" b="1"/>
              <a:t>dining area </a:t>
            </a:r>
            <a:br>
              <a:rPr lang="en" sz="1800" b="1"/>
            </a:br>
            <a:r>
              <a:rPr lang="en" sz="1800"/>
              <a:t>for each plan</a:t>
            </a:r>
            <a:endParaRPr sz="1800"/>
          </a:p>
        </p:txBody>
      </p:sp>
      <p:sp>
        <p:nvSpPr>
          <p:cNvPr id="590" name="Google Shape;590;p79"/>
          <p:cNvSpPr/>
          <p:nvPr/>
        </p:nvSpPr>
        <p:spPr>
          <a:xfrm>
            <a:off x="5605375" y="3442050"/>
            <a:ext cx="2967300" cy="112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9"/>
          <p:cNvSpPr/>
          <p:nvPr/>
        </p:nvSpPr>
        <p:spPr>
          <a:xfrm>
            <a:off x="6314250" y="1745125"/>
            <a:ext cx="1467300" cy="8265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9"/>
          <p:cNvSpPr/>
          <p:nvPr/>
        </p:nvSpPr>
        <p:spPr>
          <a:xfrm>
            <a:off x="6153625" y="3705750"/>
            <a:ext cx="2739600" cy="857400"/>
          </a:xfrm>
          <a:prstGeom prst="wedgeRoundRectCallout">
            <a:avLst>
              <a:gd name="adj1" fmla="val -18785"/>
              <a:gd name="adj2" fmla="val -217142"/>
              <a:gd name="adj3" fmla="val 0"/>
            </a:avLst>
          </a:prstGeom>
          <a:solidFill>
            <a:srgbClr val="FFFF00">
              <a:alpha val="2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Yellow represents </a:t>
            </a:r>
            <a:r>
              <a:rPr lang="en" sz="1800" b="1"/>
              <a:t>kitchen area</a:t>
            </a:r>
            <a:r>
              <a:rPr lang="en" sz="1800"/>
              <a:t> </a:t>
            </a:r>
            <a:br>
              <a:rPr lang="en" sz="1800"/>
            </a:br>
            <a:r>
              <a:rPr lang="en" sz="1800"/>
              <a:t>for each plan</a:t>
            </a:r>
            <a:endParaRPr sz="1800"/>
          </a:p>
        </p:txBody>
      </p:sp>
      <p:sp>
        <p:nvSpPr>
          <p:cNvPr id="16" name="Freeform 15"/>
          <p:cNvSpPr/>
          <p:nvPr/>
        </p:nvSpPr>
        <p:spPr>
          <a:xfrm>
            <a:off x="3260008" y="1747192"/>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8" name="Google Shape;598;p8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47200" y="674775"/>
            <a:ext cx="5702991" cy="3835513"/>
          </a:xfrm>
          <a:prstGeom prst="rect">
            <a:avLst/>
          </a:prstGeom>
          <a:noFill/>
          <a:ln>
            <a:noFill/>
          </a:ln>
        </p:spPr>
      </p:pic>
      <p:sp>
        <p:nvSpPr>
          <p:cNvPr id="600" name="Google Shape;600;p80"/>
          <p:cNvSpPr/>
          <p:nvPr/>
        </p:nvSpPr>
        <p:spPr>
          <a:xfrm>
            <a:off x="5492150" y="3536825"/>
            <a:ext cx="2846700" cy="116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0"/>
          <p:cNvSpPr/>
          <p:nvPr/>
        </p:nvSpPr>
        <p:spPr>
          <a:xfrm rot="5400000">
            <a:off x="3854100" y="3904300"/>
            <a:ext cx="1435800" cy="6831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South</a:t>
            </a:r>
            <a:endParaRPr sz="1800" b="1">
              <a:solidFill>
                <a:srgbClr val="FFFFFF"/>
              </a:solidFill>
            </a:endParaRPr>
          </a:p>
        </p:txBody>
      </p:sp>
      <p:sp>
        <p:nvSpPr>
          <p:cNvPr id="603" name="Google Shape;603;p80"/>
          <p:cNvSpPr txBox="1"/>
          <p:nvPr/>
        </p:nvSpPr>
        <p:spPr>
          <a:xfrm>
            <a:off x="251950" y="114300"/>
            <a:ext cx="54102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South Expansion</a:t>
            </a:r>
            <a:endParaRPr sz="2400" b="1">
              <a:solidFill>
                <a:schemeClr val="dk1"/>
              </a:solidFill>
              <a:latin typeface="Calibri"/>
              <a:ea typeface="Calibri"/>
              <a:cs typeface="Calibri"/>
              <a:sym typeface="Calibri"/>
            </a:endParaRPr>
          </a:p>
        </p:txBody>
      </p:sp>
      <p:sp>
        <p:nvSpPr>
          <p:cNvPr id="604" name="Google Shape;604;p80"/>
          <p:cNvSpPr txBox="1"/>
          <p:nvPr/>
        </p:nvSpPr>
        <p:spPr>
          <a:xfrm>
            <a:off x="251950" y="686025"/>
            <a:ext cx="4510200" cy="683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features: </a:t>
            </a:r>
            <a:r>
              <a:rPr lang="en" sz="1800">
                <a:latin typeface="Calibri"/>
                <a:ea typeface="Calibri"/>
                <a:cs typeface="Calibri"/>
                <a:sym typeface="Calibri"/>
              </a:rPr>
              <a:t>Expand kitchen, dining, and/or living footprint south of existing line.</a:t>
            </a:r>
            <a:endParaRPr sz="1800">
              <a:latin typeface="Calibri"/>
              <a:ea typeface="Calibri"/>
              <a:cs typeface="Calibri"/>
              <a:sym typeface="Calibri"/>
            </a:endParaRPr>
          </a:p>
        </p:txBody>
      </p:sp>
      <p:sp>
        <p:nvSpPr>
          <p:cNvPr id="605" name="Google Shape;605;p80"/>
          <p:cNvSpPr txBox="1"/>
          <p:nvPr/>
        </p:nvSpPr>
        <p:spPr>
          <a:xfrm>
            <a:off x="5315775" y="3612050"/>
            <a:ext cx="3606000" cy="1305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result: </a:t>
            </a:r>
            <a:r>
              <a:rPr lang="en" sz="1800">
                <a:latin typeface="Calibri"/>
                <a:ea typeface="Calibri"/>
                <a:cs typeface="Calibri"/>
                <a:sym typeface="Calibri"/>
              </a:rPr>
              <a:t>Significant change to historic front of Camp. Space constraint due to driveway. Greater distance to septic. Not considered.</a:t>
            </a:r>
            <a:endParaRPr sz="1800">
              <a:latin typeface="Calibri"/>
              <a:ea typeface="Calibri"/>
              <a:cs typeface="Calibri"/>
              <a:sym typeface="Calibri"/>
            </a:endParaRPr>
          </a:p>
        </p:txBody>
      </p:sp>
      <p:sp>
        <p:nvSpPr>
          <p:cNvPr id="606" name="Google Shape;606;p80"/>
          <p:cNvSpPr/>
          <p:nvPr/>
        </p:nvSpPr>
        <p:spPr>
          <a:xfrm>
            <a:off x="4399225" y="1608725"/>
            <a:ext cx="1754400" cy="469200"/>
          </a:xfrm>
          <a:prstGeom prst="rect">
            <a:avLst/>
          </a:prstGeom>
          <a:solidFill>
            <a:srgbClr val="FF00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0"/>
          <p:cNvSpPr/>
          <p:nvPr/>
        </p:nvSpPr>
        <p:spPr>
          <a:xfrm>
            <a:off x="4798800" y="2136550"/>
            <a:ext cx="961200" cy="1235400"/>
          </a:xfrm>
          <a:prstGeom prst="rect">
            <a:avLst/>
          </a:prstGeom>
          <a:solidFill>
            <a:srgbClr val="FF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0"/>
          <p:cNvSpPr/>
          <p:nvPr/>
        </p:nvSpPr>
        <p:spPr>
          <a:xfrm>
            <a:off x="6314250" y="1745125"/>
            <a:ext cx="1467300" cy="8265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0"/>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pPr marL="0" lvl="0" indent="0" algn="r" rtl="0">
                <a:spcBef>
                  <a:spcPts val="0"/>
                </a:spcBef>
                <a:spcAft>
                  <a:spcPts val="0"/>
                </a:spcAft>
                <a:buClr>
                  <a:srgbClr val="000000"/>
                </a:buClr>
                <a:buFont typeface="Arial"/>
                <a:buNone/>
              </a:pPr>
              <a:t>32</a:t>
            </a:fld>
            <a:endParaRPr/>
          </a:p>
        </p:txBody>
      </p:sp>
      <p:sp>
        <p:nvSpPr>
          <p:cNvPr id="16" name="Freeform 15"/>
          <p:cNvSpPr/>
          <p:nvPr/>
        </p:nvSpPr>
        <p:spPr>
          <a:xfrm>
            <a:off x="3260008" y="1747192"/>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81" descr="C:\Users\Owner\Dropbox\CRC Lodge Projects\Evaluation Criteria and Plans for Sept 6\Concept files for evaluation\West Alt 1.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295275" y="612900"/>
            <a:ext cx="6743827" cy="4045801"/>
          </a:xfrm>
          <a:prstGeom prst="rect">
            <a:avLst/>
          </a:prstGeom>
          <a:noFill/>
          <a:ln>
            <a:noFill/>
          </a:ln>
        </p:spPr>
      </p:pic>
      <p:sp>
        <p:nvSpPr>
          <p:cNvPr id="616" name="Google Shape;616;p81"/>
          <p:cNvSpPr txBox="1"/>
          <p:nvPr/>
        </p:nvSpPr>
        <p:spPr>
          <a:xfrm>
            <a:off x="251950" y="114300"/>
            <a:ext cx="54102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West Concept (one example)</a:t>
            </a:r>
            <a:endParaRPr sz="2400" b="1">
              <a:solidFill>
                <a:schemeClr val="dk1"/>
              </a:solidFill>
              <a:latin typeface="Calibri"/>
              <a:ea typeface="Calibri"/>
              <a:cs typeface="Calibri"/>
              <a:sym typeface="Calibri"/>
            </a:endParaRPr>
          </a:p>
        </p:txBody>
      </p:sp>
      <p:sp>
        <p:nvSpPr>
          <p:cNvPr id="617" name="Google Shape;617;p81"/>
          <p:cNvSpPr/>
          <p:nvPr/>
        </p:nvSpPr>
        <p:spPr>
          <a:xfrm flipH="1">
            <a:off x="167500" y="2230200"/>
            <a:ext cx="1435800" cy="6831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West</a:t>
            </a:r>
            <a:endParaRPr sz="1800" b="1">
              <a:solidFill>
                <a:srgbClr val="FFFFFF"/>
              </a:solidFill>
            </a:endParaRPr>
          </a:p>
        </p:txBody>
      </p:sp>
      <p:sp>
        <p:nvSpPr>
          <p:cNvPr id="618" name="Google Shape;618;p81"/>
          <p:cNvSpPr/>
          <p:nvPr/>
        </p:nvSpPr>
        <p:spPr>
          <a:xfrm>
            <a:off x="3319125" y="2136250"/>
            <a:ext cx="2352600" cy="1234800"/>
          </a:xfrm>
          <a:prstGeom prst="rect">
            <a:avLst/>
          </a:prstGeom>
          <a:solidFill>
            <a:srgbClr val="FF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1"/>
          <p:cNvSpPr/>
          <p:nvPr/>
        </p:nvSpPr>
        <p:spPr>
          <a:xfrm>
            <a:off x="808075" y="591150"/>
            <a:ext cx="5176500" cy="90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1"/>
          <p:cNvSpPr/>
          <p:nvPr/>
        </p:nvSpPr>
        <p:spPr>
          <a:xfrm>
            <a:off x="5213725" y="3513125"/>
            <a:ext cx="3930300" cy="163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1"/>
          <p:cNvSpPr/>
          <p:nvPr/>
        </p:nvSpPr>
        <p:spPr>
          <a:xfrm>
            <a:off x="5867400" y="3072050"/>
            <a:ext cx="3276600" cy="90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1"/>
          <p:cNvSpPr/>
          <p:nvPr/>
        </p:nvSpPr>
        <p:spPr>
          <a:xfrm>
            <a:off x="6238350" y="804350"/>
            <a:ext cx="1467300" cy="18498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1"/>
          <p:cNvSpPr txBox="1"/>
          <p:nvPr/>
        </p:nvSpPr>
        <p:spPr>
          <a:xfrm>
            <a:off x="721350" y="804350"/>
            <a:ext cx="4422300" cy="5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624" name="Google Shape;624;p81"/>
          <p:cNvSpPr txBox="1"/>
          <p:nvPr/>
        </p:nvSpPr>
        <p:spPr>
          <a:xfrm>
            <a:off x="251950" y="689100"/>
            <a:ext cx="5236200" cy="6039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features: </a:t>
            </a:r>
            <a:r>
              <a:rPr lang="en" sz="1800">
                <a:solidFill>
                  <a:schemeClr val="dk1"/>
                </a:solidFill>
                <a:latin typeface="Calibri"/>
                <a:ea typeface="Calibri"/>
                <a:cs typeface="Calibri"/>
                <a:sym typeface="Calibri"/>
              </a:rPr>
              <a:t>Expand Lodge westward and slight northward. Move dining area to front of fireplace.</a:t>
            </a:r>
            <a:endParaRPr sz="1800">
              <a:latin typeface="Calibri"/>
              <a:ea typeface="Calibri"/>
              <a:cs typeface="Calibri"/>
              <a:sym typeface="Calibri"/>
            </a:endParaRPr>
          </a:p>
        </p:txBody>
      </p:sp>
      <p:sp>
        <p:nvSpPr>
          <p:cNvPr id="625" name="Google Shape;625;p81"/>
          <p:cNvSpPr txBox="1"/>
          <p:nvPr/>
        </p:nvSpPr>
        <p:spPr>
          <a:xfrm>
            <a:off x="5596375" y="3612000"/>
            <a:ext cx="3165000" cy="990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result: </a:t>
            </a:r>
            <a:r>
              <a:rPr lang="en" sz="1800">
                <a:latin typeface="Calibri"/>
                <a:ea typeface="Calibri"/>
                <a:cs typeface="Calibri"/>
                <a:sym typeface="Calibri"/>
              </a:rPr>
              <a:t>Low ratings for guest flow, dining experience, historical feel, and crew access.</a:t>
            </a:r>
            <a:endParaRPr sz="1800">
              <a:latin typeface="Calibri"/>
              <a:ea typeface="Calibri"/>
              <a:cs typeface="Calibri"/>
              <a:sym typeface="Calibri"/>
            </a:endParaRPr>
          </a:p>
        </p:txBody>
      </p:sp>
      <p:sp>
        <p:nvSpPr>
          <p:cNvPr id="626" name="Google Shape;626;p81"/>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pPr marL="0" lvl="0" indent="0" algn="r" rtl="0">
                <a:spcBef>
                  <a:spcPts val="0"/>
                </a:spcBef>
                <a:spcAft>
                  <a:spcPts val="0"/>
                </a:spcAft>
                <a:buClr>
                  <a:srgbClr val="000000"/>
                </a:buClr>
                <a:buFont typeface="Arial"/>
                <a:buNone/>
              </a:pPr>
              <a:t>33</a:t>
            </a:fld>
            <a:endParaRPr/>
          </a:p>
        </p:txBody>
      </p:sp>
      <p:sp>
        <p:nvSpPr>
          <p:cNvPr id="15" name="Freeform 14"/>
          <p:cNvSpPr/>
          <p:nvPr/>
        </p:nvSpPr>
        <p:spPr>
          <a:xfrm>
            <a:off x="3260008" y="1747192"/>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8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907312" y="900297"/>
            <a:ext cx="5236716" cy="3988198"/>
          </a:xfrm>
          <a:prstGeom prst="rect">
            <a:avLst/>
          </a:prstGeom>
          <a:noFill/>
          <a:ln>
            <a:noFill/>
          </a:ln>
        </p:spPr>
      </p:pic>
      <p:sp>
        <p:nvSpPr>
          <p:cNvPr id="632" name="Google Shape;632;p82"/>
          <p:cNvSpPr txBox="1"/>
          <p:nvPr/>
        </p:nvSpPr>
        <p:spPr>
          <a:xfrm>
            <a:off x="251950" y="114300"/>
            <a:ext cx="65298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i="0" strike="noStrike" cap="none">
                <a:solidFill>
                  <a:schemeClr val="dk1"/>
                </a:solidFill>
                <a:latin typeface="Calibri"/>
                <a:ea typeface="Calibri"/>
                <a:cs typeface="Calibri"/>
                <a:sym typeface="Calibri"/>
              </a:rPr>
              <a:t>North </a:t>
            </a:r>
            <a:r>
              <a:rPr lang="en" sz="2400" b="1">
                <a:solidFill>
                  <a:schemeClr val="dk1"/>
                </a:solidFill>
                <a:latin typeface="Calibri"/>
                <a:ea typeface="Calibri"/>
                <a:cs typeface="Calibri"/>
                <a:sym typeface="Calibri"/>
              </a:rPr>
              <a:t>C</a:t>
            </a:r>
            <a:r>
              <a:rPr lang="en" sz="2400" b="1" i="0" strike="noStrike" cap="none">
                <a:solidFill>
                  <a:schemeClr val="dk1"/>
                </a:solidFill>
                <a:latin typeface="Calibri"/>
                <a:ea typeface="Calibri"/>
                <a:cs typeface="Calibri"/>
                <a:sym typeface="Calibri"/>
              </a:rPr>
              <a:t>oncept (</a:t>
            </a:r>
            <a:r>
              <a:rPr lang="en" sz="2400" b="1">
                <a:solidFill>
                  <a:schemeClr val="dk1"/>
                </a:solidFill>
                <a:latin typeface="Calibri"/>
                <a:ea typeface="Calibri"/>
                <a:cs typeface="Calibri"/>
                <a:sym typeface="Calibri"/>
              </a:rPr>
              <a:t>one</a:t>
            </a:r>
            <a:r>
              <a:rPr lang="en" sz="2400" b="1" i="0" strike="noStrike" cap="none">
                <a:solidFill>
                  <a:schemeClr val="dk1"/>
                </a:solidFill>
                <a:latin typeface="Calibri"/>
                <a:ea typeface="Calibri"/>
                <a:cs typeface="Calibri"/>
                <a:sym typeface="Calibri"/>
              </a:rPr>
              <a:t> example)</a:t>
            </a:r>
            <a:endParaRPr sz="2400" b="1">
              <a:solidFill>
                <a:schemeClr val="dk1"/>
              </a:solidFill>
              <a:latin typeface="Calibri"/>
              <a:ea typeface="Calibri"/>
              <a:cs typeface="Calibri"/>
              <a:sym typeface="Calibri"/>
            </a:endParaRPr>
          </a:p>
        </p:txBody>
      </p:sp>
      <p:sp>
        <p:nvSpPr>
          <p:cNvPr id="633" name="Google Shape;633;p82"/>
          <p:cNvSpPr/>
          <p:nvPr/>
        </p:nvSpPr>
        <p:spPr>
          <a:xfrm rot="-5400000">
            <a:off x="3854100" y="49065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2"/>
          <p:cNvSpPr/>
          <p:nvPr/>
        </p:nvSpPr>
        <p:spPr>
          <a:xfrm rot="5400000" flipH="1">
            <a:off x="3854100" y="490650"/>
            <a:ext cx="1435800" cy="6831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North</a:t>
            </a:r>
            <a:endParaRPr sz="1800" b="1">
              <a:solidFill>
                <a:srgbClr val="FFFFFF"/>
              </a:solidFill>
            </a:endParaRPr>
          </a:p>
        </p:txBody>
      </p:sp>
      <p:sp>
        <p:nvSpPr>
          <p:cNvPr id="635" name="Google Shape;635;p82"/>
          <p:cNvSpPr/>
          <p:nvPr/>
        </p:nvSpPr>
        <p:spPr>
          <a:xfrm>
            <a:off x="6091600" y="3832200"/>
            <a:ext cx="2595300" cy="105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2"/>
          <p:cNvSpPr/>
          <p:nvPr/>
        </p:nvSpPr>
        <p:spPr>
          <a:xfrm>
            <a:off x="3967725" y="1458650"/>
            <a:ext cx="1754400" cy="1721400"/>
          </a:xfrm>
          <a:prstGeom prst="rect">
            <a:avLst/>
          </a:prstGeom>
          <a:solidFill>
            <a:srgbClr val="FF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2"/>
          <p:cNvSpPr/>
          <p:nvPr/>
        </p:nvSpPr>
        <p:spPr>
          <a:xfrm>
            <a:off x="6353775" y="1871850"/>
            <a:ext cx="1467300" cy="18498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2"/>
          <p:cNvSpPr/>
          <p:nvPr/>
        </p:nvSpPr>
        <p:spPr>
          <a:xfrm>
            <a:off x="5813750" y="2271575"/>
            <a:ext cx="540000" cy="11664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2"/>
          <p:cNvSpPr txBox="1"/>
          <p:nvPr/>
        </p:nvSpPr>
        <p:spPr>
          <a:xfrm>
            <a:off x="251950" y="729475"/>
            <a:ext cx="3119700" cy="6363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features: </a:t>
            </a:r>
            <a:r>
              <a:rPr lang="en" sz="1800">
                <a:solidFill>
                  <a:schemeClr val="dk1"/>
                </a:solidFill>
                <a:latin typeface="Calibri"/>
                <a:ea typeface="Calibri"/>
                <a:cs typeface="Calibri"/>
                <a:sym typeface="Calibri"/>
              </a:rPr>
              <a:t>Northern Expansion of the dining porch</a:t>
            </a:r>
            <a:endParaRPr sz="1800">
              <a:solidFill>
                <a:schemeClr val="dk1"/>
              </a:solidFill>
              <a:latin typeface="Calibri"/>
              <a:ea typeface="Calibri"/>
              <a:cs typeface="Calibri"/>
              <a:sym typeface="Calibri"/>
            </a:endParaRPr>
          </a:p>
        </p:txBody>
      </p:sp>
      <p:sp>
        <p:nvSpPr>
          <p:cNvPr id="641" name="Google Shape;641;p82"/>
          <p:cNvSpPr txBox="1"/>
          <p:nvPr/>
        </p:nvSpPr>
        <p:spPr>
          <a:xfrm>
            <a:off x="251950" y="2091950"/>
            <a:ext cx="2529000" cy="27969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result: </a:t>
            </a:r>
            <a:r>
              <a:rPr lang="en" sz="1800">
                <a:solidFill>
                  <a:schemeClr val="dk1"/>
                </a:solidFill>
                <a:latin typeface="Calibri"/>
                <a:ea typeface="Calibri"/>
                <a:cs typeface="Calibri"/>
                <a:sym typeface="Calibri"/>
              </a:rPr>
              <a:t>Reasonable guest flow, but poor sense of historical scale. Significant light and ventilation issues. </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 sz="1800" b="1">
                <a:solidFill>
                  <a:schemeClr val="dk1"/>
                </a:solidFill>
                <a:latin typeface="Calibri"/>
                <a:ea typeface="Calibri"/>
                <a:cs typeface="Calibri"/>
                <a:sym typeface="Calibri"/>
              </a:rPr>
              <a:t>Of all concepts, this </a:t>
            </a:r>
            <a:br>
              <a:rPr lang="en" sz="1800" b="1">
                <a:solidFill>
                  <a:schemeClr val="dk1"/>
                </a:solidFill>
                <a:latin typeface="Calibri"/>
                <a:ea typeface="Calibri"/>
                <a:cs typeface="Calibri"/>
                <a:sym typeface="Calibri"/>
              </a:rPr>
            </a:br>
            <a:r>
              <a:rPr lang="en" sz="1800" b="1">
                <a:solidFill>
                  <a:schemeClr val="dk1"/>
                </a:solidFill>
                <a:latin typeface="Calibri"/>
                <a:ea typeface="Calibri"/>
                <a:cs typeface="Calibri"/>
                <a:sym typeface="Calibri"/>
              </a:rPr>
              <a:t>one had the most contention on committee.</a:t>
            </a:r>
            <a:endParaRPr sz="1800" b="1">
              <a:solidFill>
                <a:schemeClr val="dk1"/>
              </a:solidFill>
              <a:latin typeface="Calibri"/>
              <a:ea typeface="Calibri"/>
              <a:cs typeface="Calibri"/>
              <a:sym typeface="Calibri"/>
            </a:endParaRPr>
          </a:p>
        </p:txBody>
      </p:sp>
      <p:sp>
        <p:nvSpPr>
          <p:cNvPr id="13" name="Freeform 12"/>
          <p:cNvSpPr/>
          <p:nvPr/>
        </p:nvSpPr>
        <p:spPr>
          <a:xfrm>
            <a:off x="3227650" y="2911987"/>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8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79975" y="498450"/>
            <a:ext cx="7693799" cy="4277275"/>
          </a:xfrm>
          <a:prstGeom prst="rect">
            <a:avLst/>
          </a:prstGeom>
          <a:noFill/>
          <a:ln>
            <a:noFill/>
          </a:ln>
        </p:spPr>
      </p:pic>
      <p:sp>
        <p:nvSpPr>
          <p:cNvPr id="647" name="Google Shape;647;p83"/>
          <p:cNvSpPr txBox="1"/>
          <p:nvPr/>
        </p:nvSpPr>
        <p:spPr>
          <a:xfrm>
            <a:off x="251950" y="114300"/>
            <a:ext cx="5410200" cy="3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dirty="0">
                <a:solidFill>
                  <a:schemeClr val="dk1"/>
                </a:solidFill>
                <a:latin typeface="Calibri"/>
                <a:ea typeface="Calibri"/>
                <a:cs typeface="Calibri"/>
                <a:sym typeface="Calibri"/>
              </a:rPr>
              <a:t>East C</a:t>
            </a:r>
            <a:r>
              <a:rPr lang="en" sz="2400" b="1" i="0" strike="noStrike" cap="none" dirty="0">
                <a:solidFill>
                  <a:schemeClr val="dk1"/>
                </a:solidFill>
                <a:latin typeface="Calibri"/>
                <a:ea typeface="Calibri"/>
                <a:cs typeface="Calibri"/>
                <a:sym typeface="Calibri"/>
              </a:rPr>
              <a:t>oncept </a:t>
            </a:r>
            <a:endParaRPr sz="2400" b="1" dirty="0">
              <a:solidFill>
                <a:schemeClr val="dk1"/>
              </a:solidFill>
              <a:latin typeface="Calibri"/>
              <a:ea typeface="Calibri"/>
              <a:cs typeface="Calibri"/>
              <a:sym typeface="Calibri"/>
            </a:endParaRPr>
          </a:p>
        </p:txBody>
      </p:sp>
      <p:sp>
        <p:nvSpPr>
          <p:cNvPr id="648" name="Google Shape;648;p83"/>
          <p:cNvSpPr/>
          <p:nvPr/>
        </p:nvSpPr>
        <p:spPr>
          <a:xfrm>
            <a:off x="7457300" y="223020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3"/>
          <p:cNvSpPr/>
          <p:nvPr/>
        </p:nvSpPr>
        <p:spPr>
          <a:xfrm>
            <a:off x="7457300" y="2230200"/>
            <a:ext cx="1435800" cy="6831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rPr>
              <a:t>East</a:t>
            </a:r>
            <a:endParaRPr sz="1800" b="1">
              <a:solidFill>
                <a:srgbClr val="FFFFFF"/>
              </a:solidFill>
            </a:endParaRPr>
          </a:p>
        </p:txBody>
      </p:sp>
      <p:sp>
        <p:nvSpPr>
          <p:cNvPr id="650" name="Google Shape;650;p83"/>
          <p:cNvSpPr/>
          <p:nvPr/>
        </p:nvSpPr>
        <p:spPr>
          <a:xfrm>
            <a:off x="3956825" y="1316500"/>
            <a:ext cx="1731000" cy="1305000"/>
          </a:xfrm>
          <a:prstGeom prst="rect">
            <a:avLst/>
          </a:prstGeom>
          <a:solidFill>
            <a:srgbClr val="FF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3"/>
          <p:cNvSpPr/>
          <p:nvPr/>
        </p:nvSpPr>
        <p:spPr>
          <a:xfrm>
            <a:off x="5786175" y="1167000"/>
            <a:ext cx="1589700" cy="15648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3"/>
          <p:cNvSpPr/>
          <p:nvPr/>
        </p:nvSpPr>
        <p:spPr>
          <a:xfrm>
            <a:off x="5687825" y="2731950"/>
            <a:ext cx="1094100" cy="479400"/>
          </a:xfrm>
          <a:prstGeom prst="rect">
            <a:avLst/>
          </a:prstGeom>
          <a:solidFill>
            <a:srgbClr val="FFFF00">
              <a:alpha val="2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3"/>
          <p:cNvSpPr txBox="1"/>
          <p:nvPr/>
        </p:nvSpPr>
        <p:spPr>
          <a:xfrm>
            <a:off x="251950" y="667375"/>
            <a:ext cx="3328800" cy="11610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features: </a:t>
            </a:r>
            <a:r>
              <a:rPr lang="en" sz="1800">
                <a:solidFill>
                  <a:schemeClr val="dk1"/>
                </a:solidFill>
                <a:latin typeface="Calibri"/>
                <a:ea typeface="Calibri"/>
                <a:cs typeface="Calibri"/>
                <a:sym typeface="Calibri"/>
              </a:rPr>
              <a:t>Restores original Lodge by moving dining area into kitchen building and building new kitchen in the east</a:t>
            </a:r>
            <a:endParaRPr sz="1800">
              <a:solidFill>
                <a:schemeClr val="dk1"/>
              </a:solidFill>
              <a:latin typeface="Calibri"/>
              <a:ea typeface="Calibri"/>
              <a:cs typeface="Calibri"/>
              <a:sym typeface="Calibri"/>
            </a:endParaRPr>
          </a:p>
        </p:txBody>
      </p:sp>
      <p:sp>
        <p:nvSpPr>
          <p:cNvPr id="655" name="Google Shape;655;p83"/>
          <p:cNvSpPr txBox="1"/>
          <p:nvPr/>
        </p:nvSpPr>
        <p:spPr>
          <a:xfrm>
            <a:off x="3956825" y="3384275"/>
            <a:ext cx="4832700" cy="16581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alibri"/>
                <a:ea typeface="Calibri"/>
                <a:cs typeface="Calibri"/>
                <a:sym typeface="Calibri"/>
              </a:rPr>
              <a:t>Key result: </a:t>
            </a:r>
            <a:r>
              <a:rPr lang="en" sz="1800">
                <a:solidFill>
                  <a:schemeClr val="dk1"/>
                </a:solidFill>
                <a:latin typeface="Calibri"/>
                <a:ea typeface="Calibri"/>
                <a:cs typeface="Calibri"/>
                <a:sym typeface="Calibri"/>
              </a:rPr>
              <a:t>Modernized Kitchen, structural issues fixed, improves accessibility, adds dining space, adds social space, and integrates solar.</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 sz="1800" b="1">
                <a:solidFill>
                  <a:schemeClr val="dk1"/>
                </a:solidFill>
                <a:latin typeface="Calibri"/>
                <a:ea typeface="Calibri"/>
                <a:cs typeface="Calibri"/>
                <a:sym typeface="Calibri"/>
              </a:rPr>
              <a:t>Of all concepts, this one had the most agreement on committee.</a:t>
            </a:r>
            <a:endParaRPr sz="1800" b="1">
              <a:solidFill>
                <a:schemeClr val="dk1"/>
              </a:solidFill>
              <a:latin typeface="Calibri"/>
              <a:ea typeface="Calibri"/>
              <a:cs typeface="Calibri"/>
              <a:sym typeface="Calibri"/>
            </a:endParaRPr>
          </a:p>
        </p:txBody>
      </p:sp>
      <p:sp>
        <p:nvSpPr>
          <p:cNvPr id="12" name="Freeform 11"/>
          <p:cNvSpPr/>
          <p:nvPr/>
        </p:nvSpPr>
        <p:spPr>
          <a:xfrm>
            <a:off x="930275" y="1755281"/>
            <a:ext cx="3979961" cy="2547989"/>
          </a:xfrm>
          <a:custGeom>
            <a:avLst/>
            <a:gdLst>
              <a:gd name="connsiteX0" fmla="*/ 0 w 3979961"/>
              <a:gd name="connsiteY0" fmla="*/ 347821 h 2547989"/>
              <a:gd name="connsiteX1" fmla="*/ 2920256 w 3979961"/>
              <a:gd name="connsiteY1" fmla="*/ 331643 h 2547989"/>
              <a:gd name="connsiteX2" fmla="*/ 2920256 w 3979961"/>
              <a:gd name="connsiteY2" fmla="*/ 8089 h 2547989"/>
              <a:gd name="connsiteX3" fmla="*/ 3979961 w 3979961"/>
              <a:gd name="connsiteY3" fmla="*/ 0 h 2547989"/>
              <a:gd name="connsiteX4" fmla="*/ 3979961 w 3979961"/>
              <a:gd name="connsiteY4" fmla="*/ 954485 h 2547989"/>
              <a:gd name="connsiteX5" fmla="*/ 2475342 w 3979961"/>
              <a:gd name="connsiteY5" fmla="*/ 946396 h 2547989"/>
              <a:gd name="connsiteX6" fmla="*/ 2475342 w 3979961"/>
              <a:gd name="connsiteY6" fmla="*/ 1569238 h 2547989"/>
              <a:gd name="connsiteX7" fmla="*/ 1391369 w 3979961"/>
              <a:gd name="connsiteY7" fmla="*/ 1577327 h 2547989"/>
              <a:gd name="connsiteX8" fmla="*/ 1399458 w 3979961"/>
              <a:gd name="connsiteY8" fmla="*/ 2547989 h 2547989"/>
              <a:gd name="connsiteX9" fmla="*/ 404468 w 3979961"/>
              <a:gd name="connsiteY9" fmla="*/ 2531812 h 2547989"/>
              <a:gd name="connsiteX10" fmla="*/ 396379 w 3979961"/>
              <a:gd name="connsiteY10" fmla="*/ 1569238 h 2547989"/>
              <a:gd name="connsiteX11" fmla="*/ 0 w 3979961"/>
              <a:gd name="connsiteY11" fmla="*/ 1561149 h 2547989"/>
              <a:gd name="connsiteX12" fmla="*/ 0 w 3979961"/>
              <a:gd name="connsiteY12" fmla="*/ 347821 h 254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9961" h="2547989">
                <a:moveTo>
                  <a:pt x="0" y="347821"/>
                </a:moveTo>
                <a:lnTo>
                  <a:pt x="2920256" y="331643"/>
                </a:lnTo>
                <a:lnTo>
                  <a:pt x="2920256" y="8089"/>
                </a:lnTo>
                <a:lnTo>
                  <a:pt x="3979961" y="0"/>
                </a:lnTo>
                <a:lnTo>
                  <a:pt x="3979961" y="954485"/>
                </a:lnTo>
                <a:lnTo>
                  <a:pt x="2475342" y="946396"/>
                </a:lnTo>
                <a:lnTo>
                  <a:pt x="2475342" y="1569238"/>
                </a:lnTo>
                <a:lnTo>
                  <a:pt x="1391369" y="1577327"/>
                </a:lnTo>
                <a:cubicBezTo>
                  <a:pt x="1394065" y="1900881"/>
                  <a:pt x="1396762" y="2224435"/>
                  <a:pt x="1399458" y="2547989"/>
                </a:cubicBezTo>
                <a:lnTo>
                  <a:pt x="404468" y="2531812"/>
                </a:lnTo>
                <a:cubicBezTo>
                  <a:pt x="401772" y="2210954"/>
                  <a:pt x="399075" y="1890096"/>
                  <a:pt x="396379" y="1569238"/>
                </a:cubicBezTo>
                <a:lnTo>
                  <a:pt x="0" y="1561149"/>
                </a:lnTo>
                <a:lnTo>
                  <a:pt x="0" y="347821"/>
                </a:lnTo>
                <a:close/>
              </a:path>
            </a:pathLst>
          </a:cu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84"/>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Where? Direction Recap and Recommendation</a:t>
            </a:r>
            <a:endParaRPr/>
          </a:p>
          <a:p>
            <a:pPr marL="0" lvl="0" indent="0" algn="l" rtl="0">
              <a:spcBef>
                <a:spcPts val="0"/>
              </a:spcBef>
              <a:spcAft>
                <a:spcPts val="0"/>
              </a:spcAft>
              <a:buNone/>
            </a:pPr>
            <a:endParaRPr/>
          </a:p>
        </p:txBody>
      </p:sp>
      <p:graphicFrame>
        <p:nvGraphicFramePr>
          <p:cNvPr id="661" name="Google Shape;661;p84"/>
          <p:cNvGraphicFramePr/>
          <p:nvPr/>
        </p:nvGraphicFramePr>
        <p:xfrm>
          <a:off x="83200" y="770650"/>
          <a:ext cx="8812650" cy="3795054"/>
        </p:xfrm>
        <a:graphic>
          <a:graphicData uri="http://schemas.openxmlformats.org/drawingml/2006/table">
            <a:tbl>
              <a:tblPr>
                <a:noFill/>
                <a:tableStyleId>{5B5928E9-F772-44D9-A7FD-B1D582639974}</a:tableStyleId>
              </a:tblPr>
              <a:tblGrid>
                <a:gridCol w="1619850">
                  <a:extLst>
                    <a:ext uri="{9D8B030D-6E8A-4147-A177-3AD203B41FA5}">
                      <a16:colId xmlns:a16="http://schemas.microsoft.com/office/drawing/2014/main" val="20000"/>
                    </a:ext>
                  </a:extLst>
                </a:gridCol>
                <a:gridCol w="1798200">
                  <a:extLst>
                    <a:ext uri="{9D8B030D-6E8A-4147-A177-3AD203B41FA5}">
                      <a16:colId xmlns:a16="http://schemas.microsoft.com/office/drawing/2014/main" val="20001"/>
                    </a:ext>
                  </a:extLst>
                </a:gridCol>
                <a:gridCol w="1798200">
                  <a:extLst>
                    <a:ext uri="{9D8B030D-6E8A-4147-A177-3AD203B41FA5}">
                      <a16:colId xmlns:a16="http://schemas.microsoft.com/office/drawing/2014/main" val="20002"/>
                    </a:ext>
                  </a:extLst>
                </a:gridCol>
                <a:gridCol w="1798200">
                  <a:extLst>
                    <a:ext uri="{9D8B030D-6E8A-4147-A177-3AD203B41FA5}">
                      <a16:colId xmlns:a16="http://schemas.microsoft.com/office/drawing/2014/main" val="20003"/>
                    </a:ext>
                  </a:extLst>
                </a:gridCol>
                <a:gridCol w="1798200">
                  <a:extLst>
                    <a:ext uri="{9D8B030D-6E8A-4147-A177-3AD203B41FA5}">
                      <a16:colId xmlns:a16="http://schemas.microsoft.com/office/drawing/2014/main" val="20004"/>
                    </a:ext>
                  </a:extLst>
                </a:gridCol>
              </a:tblGrid>
              <a:tr h="601350">
                <a:tc>
                  <a:txBody>
                    <a:bodyPr/>
                    <a:lstStyle/>
                    <a:p>
                      <a:pPr marL="0" lvl="0" indent="0" algn="l" rtl="0">
                        <a:spcBef>
                          <a:spcPts val="0"/>
                        </a:spcBef>
                        <a:spcAft>
                          <a:spcPts val="0"/>
                        </a:spcAft>
                        <a:buNone/>
                      </a:pPr>
                      <a:r>
                        <a:rPr lang="en" sz="2000" b="1"/>
                        <a:t>Where?</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2000" b="1"/>
                        <a:t>South</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b="1"/>
                        <a:t>West</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b="1"/>
                        <a:t>North</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b="1"/>
                        <a:t>East</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788475">
                <a:tc>
                  <a:txBody>
                    <a:bodyPr/>
                    <a:lstStyle/>
                    <a:p>
                      <a:pPr marL="0" lvl="0" indent="0" algn="l" rtl="0">
                        <a:spcBef>
                          <a:spcPts val="0"/>
                        </a:spcBef>
                        <a:spcAft>
                          <a:spcPts val="0"/>
                        </a:spcAft>
                        <a:buNone/>
                      </a:pPr>
                      <a:r>
                        <a:rPr lang="en" b="1"/>
                        <a:t>Functional Analysis</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Limited space </a:t>
                      </a:r>
                      <a:br>
                        <a:rPr lang="en" b="1"/>
                      </a:br>
                      <a:r>
                        <a:rPr lang="en" b="1"/>
                        <a:t>for building.</a:t>
                      </a:r>
                      <a:br>
                        <a:rPr lang="en" b="1"/>
                      </a:br>
                      <a:r>
                        <a:rPr lang="en" b="1"/>
                        <a:t>Driveway.</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Disruptive </a:t>
                      </a:r>
                      <a:br>
                        <a:rPr lang="en" b="1"/>
                      </a:br>
                      <a:r>
                        <a:rPr lang="en" b="1"/>
                        <a:t>workflow.</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OK workflow.</a:t>
                      </a:r>
                      <a:endParaRPr b="1"/>
                    </a:p>
                    <a:p>
                      <a:pPr marL="0" lvl="0" indent="0" algn="ctr" rtl="0">
                        <a:spcBef>
                          <a:spcPts val="0"/>
                        </a:spcBef>
                        <a:spcAft>
                          <a:spcPts val="0"/>
                        </a:spcAft>
                        <a:buNone/>
                      </a:pPr>
                      <a:r>
                        <a:rPr lang="en" b="1"/>
                        <a:t>Has more space.</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a:t>Good work flow.</a:t>
                      </a:r>
                      <a:endParaRPr b="1"/>
                    </a:p>
                    <a:p>
                      <a:pPr marL="0" lvl="0" indent="0" algn="ctr" rtl="0">
                        <a:spcBef>
                          <a:spcPts val="0"/>
                        </a:spcBef>
                        <a:spcAft>
                          <a:spcPts val="0"/>
                        </a:spcAft>
                        <a:buNone/>
                      </a:pPr>
                      <a:r>
                        <a:rPr lang="en" b="1"/>
                        <a:t>Has more space.</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868000">
                <a:tc>
                  <a:txBody>
                    <a:bodyPr/>
                    <a:lstStyle/>
                    <a:p>
                      <a:pPr marL="0" lvl="0" indent="0" algn="l" rtl="0">
                        <a:spcBef>
                          <a:spcPts val="0"/>
                        </a:spcBef>
                        <a:spcAft>
                          <a:spcPts val="0"/>
                        </a:spcAft>
                        <a:buNone/>
                      </a:pPr>
                      <a:r>
                        <a:rPr lang="en" b="1"/>
                        <a:t>Historical &amp; Aesthetics</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Destroys historic and iconic view.</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Disrupts historic exterior &amp; interior.</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Disrupts historic exterior &amp; interior.</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Historic Lodge restoration.</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868000">
                <a:tc>
                  <a:txBody>
                    <a:bodyPr/>
                    <a:lstStyle/>
                    <a:p>
                      <a:pPr marL="0" lvl="0" indent="0" algn="l" rtl="0">
                        <a:spcBef>
                          <a:spcPts val="0"/>
                        </a:spcBef>
                        <a:spcAft>
                          <a:spcPts val="0"/>
                        </a:spcAft>
                        <a:buNone/>
                      </a:pPr>
                      <a:r>
                        <a:rPr lang="en" b="1"/>
                        <a:t>Climatic Design &amp; Sustainability</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North/South axis not good climatic design.</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East/West axis good climatic design.</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North/South axis not good climatic design.</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b="1"/>
                        <a:t>East/West axis good climatic design.</a:t>
                      </a:r>
                      <a:endParaRPr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634775">
                <a:tc>
                  <a:txBody>
                    <a:bodyPr/>
                    <a:lstStyle/>
                    <a:p>
                      <a:pPr marL="0" lvl="0" indent="0" algn="l" rtl="0">
                        <a:spcBef>
                          <a:spcPts val="0"/>
                        </a:spcBef>
                        <a:spcAft>
                          <a:spcPts val="0"/>
                        </a:spcAft>
                        <a:buNone/>
                      </a:pPr>
                      <a:r>
                        <a:rPr lang="en" sz="2000" b="1"/>
                        <a:t>Summary</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sz="2000" b="1"/>
                        <a:t>Destructive</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sz="2000" b="1"/>
                        <a:t>Disruptive</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sz="2000" b="1"/>
                        <a:t>Divisive</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sz="2000" b="1"/>
                        <a:t>Desirable</a:t>
                      </a:r>
                      <a:endParaRPr sz="2000" b="1"/>
                    </a:p>
                  </a:txBody>
                  <a:tcPr marL="91425" marR="91425" marT="91425" marB="9142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bl>
          </a:graphicData>
        </a:graphic>
      </p:graphicFrame>
      <p:sp>
        <p:nvSpPr>
          <p:cNvPr id="662" name="Google Shape;662;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666"/>
        <p:cNvGrpSpPr/>
        <p:nvPr/>
      </p:nvGrpSpPr>
      <p:grpSpPr>
        <a:xfrm>
          <a:off x="0" y="0"/>
          <a:ext cx="0" cy="0"/>
          <a:chOff x="0" y="0"/>
          <a:chExt cx="0" cy="0"/>
        </a:xfrm>
      </p:grpSpPr>
      <p:sp>
        <p:nvSpPr>
          <p:cNvPr id="667" name="Google Shape;667;p85"/>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What? Scope?</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6"/>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Kitchen</a:t>
            </a:r>
            <a:endParaRPr b="1"/>
          </a:p>
        </p:txBody>
      </p:sp>
      <p:graphicFrame>
        <p:nvGraphicFramePr>
          <p:cNvPr id="673" name="Google Shape;673;p86"/>
          <p:cNvGraphicFramePr/>
          <p:nvPr/>
        </p:nvGraphicFramePr>
        <p:xfrm>
          <a:off x="222000" y="778950"/>
          <a:ext cx="8732875" cy="111330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t>Kitchen</a:t>
                      </a:r>
                      <a:endParaRPr b="1"/>
                    </a:p>
                  </a:txBody>
                  <a:tcPr marL="45700" marR="45700" marT="45700" marB="45700">
                    <a:solidFill>
                      <a:srgbClr val="EFEFEF"/>
                    </a:solidFill>
                  </a:tcPr>
                </a:tc>
                <a:tc>
                  <a:txBody>
                    <a:bodyPr/>
                    <a:lstStyle/>
                    <a:p>
                      <a:pPr marL="0" lvl="0" indent="0" algn="ctr" rtl="0">
                        <a:spcBef>
                          <a:spcPts val="0"/>
                        </a:spcBef>
                        <a:spcAft>
                          <a:spcPts val="0"/>
                        </a:spcAft>
                        <a:buNone/>
                      </a:pPr>
                      <a:r>
                        <a:rPr lang="en" b="1"/>
                        <a:t>Keep same footprint.</a:t>
                      </a:r>
                      <a:endParaRPr b="1"/>
                    </a:p>
                    <a:p>
                      <a:pPr marL="0" lvl="0" indent="0" algn="ctr" rtl="0">
                        <a:spcBef>
                          <a:spcPts val="0"/>
                        </a:spcBef>
                        <a:spcAft>
                          <a:spcPts val="0"/>
                        </a:spcAft>
                        <a:buNone/>
                      </a:pPr>
                      <a:r>
                        <a:rPr lang="en"/>
                        <a:t>Replace/repair equipment.</a:t>
                      </a:r>
                      <a:endParaRPr/>
                    </a:p>
                  </a:txBody>
                  <a:tcPr marL="45700" marR="45700" marT="45700" marB="45700">
                    <a:solidFill>
                      <a:srgbClr val="FFF2CC"/>
                    </a:solidFill>
                  </a:tcPr>
                </a:tc>
                <a:tc>
                  <a:txBody>
                    <a:bodyPr/>
                    <a:lstStyle/>
                    <a:p>
                      <a:pPr marL="0" lvl="0" indent="0" algn="ctr" rtl="0">
                        <a:spcBef>
                          <a:spcPts val="0"/>
                        </a:spcBef>
                        <a:spcAft>
                          <a:spcPts val="0"/>
                        </a:spcAft>
                        <a:buNone/>
                      </a:pPr>
                      <a:r>
                        <a:rPr lang="en" b="1"/>
                        <a:t>Keep &amp; expand footprint.</a:t>
                      </a:r>
                      <a:endParaRPr b="1"/>
                    </a:p>
                    <a:p>
                      <a:pPr marL="0" lvl="0" indent="0" algn="ctr" rtl="0">
                        <a:spcBef>
                          <a:spcPts val="0"/>
                        </a:spcBef>
                        <a:spcAft>
                          <a:spcPts val="0"/>
                        </a:spcAft>
                        <a:buNone/>
                      </a:pPr>
                      <a:r>
                        <a:rPr lang="en"/>
                        <a:t>Replace/repair equipment.</a:t>
                      </a:r>
                      <a:endParaRPr/>
                    </a:p>
                    <a:p>
                      <a:pPr marL="0" lvl="0" indent="0" algn="ctr" rtl="0">
                        <a:spcBef>
                          <a:spcPts val="0"/>
                        </a:spcBef>
                        <a:spcAft>
                          <a:spcPts val="0"/>
                        </a:spcAft>
                        <a:buNone/>
                      </a:pPr>
                      <a:r>
                        <a:rPr lang="en" b="1">
                          <a:solidFill>
                            <a:schemeClr val="dk1"/>
                          </a:solidFill>
                        </a:rPr>
                        <a:t>Rebuild shed, raise floor.</a:t>
                      </a:r>
                      <a:endParaRPr b="1"/>
                    </a:p>
                  </a:txBody>
                  <a:tcPr marL="45700" marR="45700" marT="45700" marB="45700">
                    <a:solidFill>
                      <a:srgbClr val="FFE599"/>
                    </a:solidFill>
                  </a:tcPr>
                </a:tc>
                <a:tc>
                  <a:txBody>
                    <a:bodyPr/>
                    <a:lstStyle/>
                    <a:p>
                      <a:pPr marL="0" lvl="0" indent="0" algn="ctr" rtl="0">
                        <a:spcBef>
                          <a:spcPts val="0"/>
                        </a:spcBef>
                        <a:spcAft>
                          <a:spcPts val="0"/>
                        </a:spcAft>
                        <a:buNone/>
                      </a:pPr>
                      <a:r>
                        <a:rPr lang="en" b="1"/>
                        <a:t>Build new kitchen </a:t>
                      </a:r>
                      <a:r>
                        <a:rPr lang="en" sz="1300" b="1"/>
                        <a:t>building</a:t>
                      </a:r>
                      <a:endParaRPr sz="1300" b="1"/>
                    </a:p>
                    <a:p>
                      <a:pPr marL="0" lvl="0" indent="0" algn="ctr" rtl="0">
                        <a:spcBef>
                          <a:spcPts val="0"/>
                        </a:spcBef>
                        <a:spcAft>
                          <a:spcPts val="0"/>
                        </a:spcAft>
                        <a:buNone/>
                      </a:pPr>
                      <a:r>
                        <a:rPr lang="en">
                          <a:solidFill>
                            <a:schemeClr val="dk1"/>
                          </a:solidFill>
                        </a:rPr>
                        <a:t>Replace/repair equipment.</a:t>
                      </a:r>
                      <a:br>
                        <a:rPr lang="en">
                          <a:solidFill>
                            <a:schemeClr val="dk1"/>
                          </a:solidFill>
                        </a:rPr>
                      </a:br>
                      <a:r>
                        <a:rPr lang="en" b="1"/>
                        <a:t>Add grill within kitchen.</a:t>
                      </a:r>
                      <a:endParaRPr b="1"/>
                    </a:p>
                  </a:txBody>
                  <a:tcPr marL="45700" marR="45700" marT="45700" marB="45700">
                    <a:solidFill>
                      <a:srgbClr val="FFD966"/>
                    </a:solidFill>
                  </a:tcPr>
                </a:tc>
                <a:extLst>
                  <a:ext uri="{0D108BD9-81ED-4DB2-BD59-A6C34878D82A}">
                    <a16:rowId xmlns:a16="http://schemas.microsoft.com/office/drawing/2014/main" val="10001"/>
                  </a:ext>
                </a:extLst>
              </a:tr>
            </a:tbl>
          </a:graphicData>
        </a:graphic>
      </p:graphicFrame>
      <p:sp>
        <p:nvSpPr>
          <p:cNvPr id="674" name="Google Shape;674;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87"/>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Dining Room</a:t>
            </a:r>
            <a:endParaRPr b="1"/>
          </a:p>
        </p:txBody>
      </p:sp>
      <p:graphicFrame>
        <p:nvGraphicFramePr>
          <p:cNvPr id="680" name="Google Shape;680;p87"/>
          <p:cNvGraphicFramePr/>
          <p:nvPr/>
        </p:nvGraphicFramePr>
        <p:xfrm>
          <a:off x="222000" y="778950"/>
          <a:ext cx="8732875" cy="163142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lnB w="9525" cap="flat" cmpd="sng">
                      <a:solidFill>
                        <a:srgbClr val="D9D9D9"/>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solidFill>
                            <a:srgbClr val="666666"/>
                          </a:solidFill>
                        </a:rPr>
                        <a:t>Kitchen</a:t>
                      </a:r>
                      <a:endParaRPr b="1">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Keep same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txBody>
                  <a:tcPr marL="45700" marR="45700" marT="45700" marB="45700">
                    <a:lnR w="9525" cap="flat" cmpd="sng">
                      <a:solidFill>
                        <a:srgbClr val="D9D9D9"/>
                      </a:solidFill>
                      <a:prstDash val="solid"/>
                      <a:round/>
                      <a:headEnd type="none" w="sm" len="sm"/>
                      <a:tailEnd type="none" w="sm" len="sm"/>
                    </a:lnR>
                    <a:solidFill>
                      <a:srgbClr val="F3F3F3"/>
                    </a:solidFill>
                  </a:tcPr>
                </a:tc>
                <a:tc>
                  <a:txBody>
                    <a:bodyPr/>
                    <a:lstStyle/>
                    <a:p>
                      <a:pPr marL="0" lvl="0" indent="0" algn="ctr" rtl="0">
                        <a:spcBef>
                          <a:spcPts val="0"/>
                        </a:spcBef>
                        <a:spcAft>
                          <a:spcPts val="0"/>
                        </a:spcAft>
                        <a:buNone/>
                      </a:pPr>
                      <a:r>
                        <a:rPr lang="en" b="1">
                          <a:solidFill>
                            <a:srgbClr val="666666"/>
                          </a:solidFill>
                        </a:rPr>
                        <a:t>Keep &amp; expand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p>
                      <a:pPr marL="0" lvl="0" indent="0" algn="ctr" rtl="0">
                        <a:spcBef>
                          <a:spcPts val="0"/>
                        </a:spcBef>
                        <a:spcAft>
                          <a:spcPts val="0"/>
                        </a:spcAft>
                        <a:buNone/>
                      </a:pPr>
                      <a:r>
                        <a:rPr lang="en" b="1">
                          <a:solidFill>
                            <a:srgbClr val="666666"/>
                          </a:solidFill>
                        </a:rPr>
                        <a:t>Rebuild shed, raise floor.</a:t>
                      </a:r>
                      <a:endParaRPr b="1">
                        <a:solidFill>
                          <a:srgbClr val="666666"/>
                        </a:solidFill>
                      </a:endParaRPr>
                    </a:p>
                  </a:txBody>
                  <a:tcPr marL="45700" marR="45700" marT="45700" marB="457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Build new kitchen </a:t>
                      </a:r>
                      <a:r>
                        <a:rPr lang="en" sz="1300" b="1">
                          <a:solidFill>
                            <a:srgbClr val="666666"/>
                          </a:solidFill>
                        </a:rPr>
                        <a:t>building</a:t>
                      </a:r>
                      <a:endParaRPr sz="1300" b="1">
                        <a:solidFill>
                          <a:srgbClr val="666666"/>
                        </a:solidFill>
                      </a:endParaRPr>
                    </a:p>
                    <a:p>
                      <a:pPr marL="0" lvl="0" indent="0" algn="ctr" rtl="0">
                        <a:spcBef>
                          <a:spcPts val="0"/>
                        </a:spcBef>
                        <a:spcAft>
                          <a:spcPts val="0"/>
                        </a:spcAft>
                        <a:buNone/>
                      </a:pPr>
                      <a:r>
                        <a:rPr lang="en">
                          <a:solidFill>
                            <a:srgbClr val="666666"/>
                          </a:solidFill>
                        </a:rPr>
                        <a:t>Replace/repair equipment.</a:t>
                      </a:r>
                      <a:br>
                        <a:rPr lang="en">
                          <a:solidFill>
                            <a:srgbClr val="666666"/>
                          </a:solidFill>
                        </a:rPr>
                      </a:br>
                      <a:r>
                        <a:rPr lang="en" b="1">
                          <a:solidFill>
                            <a:srgbClr val="666666"/>
                          </a:solidFill>
                        </a:rPr>
                        <a:t>Add grill within kitchen.</a:t>
                      </a:r>
                      <a:endParaRPr b="1">
                        <a:solidFill>
                          <a:srgbClr val="666666"/>
                        </a:solidFill>
                      </a:endParaRPr>
                    </a:p>
                  </a:txBody>
                  <a:tcPr marL="45700" marR="45700" marT="45700" marB="45700">
                    <a:lnL w="9525" cap="flat" cmpd="sng">
                      <a:solidFill>
                        <a:srgbClr val="D9D9D9"/>
                      </a:solidFill>
                      <a:prstDash val="solid"/>
                      <a:round/>
                      <a:headEnd type="none" w="sm" len="sm"/>
                      <a:tailEnd type="none" w="sm" len="sm"/>
                    </a:lnL>
                    <a:solidFill>
                      <a:srgbClr val="D9D9D9"/>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Dining Room</a:t>
                      </a:r>
                      <a:endParaRPr b="1"/>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Keep existing. </a:t>
                      </a:r>
                      <a:endParaRPr b="1"/>
                    </a:p>
                    <a:p>
                      <a:pPr marL="0" lvl="0" indent="0" algn="ctr" rtl="0">
                        <a:spcBef>
                          <a:spcPts val="0"/>
                        </a:spcBef>
                        <a:spcAft>
                          <a:spcPts val="0"/>
                        </a:spcAft>
                        <a:buNone/>
                      </a:pPr>
                      <a:r>
                        <a:rPr lang="en"/>
                        <a:t>Repair porch</a:t>
                      </a:r>
                      <a:endParaRPr/>
                    </a:p>
                  </a:txBody>
                  <a:tcPr marL="45700" marR="45700" marT="45700" marB="45700">
                    <a:lnB w="9525" cap="flat" cmpd="sng">
                      <a:solidFill>
                        <a:srgbClr val="9E9E9E"/>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b="1"/>
                        <a:t>Keep and expand existing</a:t>
                      </a:r>
                      <a:endParaRPr b="1"/>
                    </a:p>
                    <a:p>
                      <a:pPr marL="0" lvl="0" indent="0" algn="ctr" rtl="0">
                        <a:spcBef>
                          <a:spcPts val="0"/>
                        </a:spcBef>
                        <a:spcAft>
                          <a:spcPts val="0"/>
                        </a:spcAft>
                        <a:buNone/>
                      </a:pPr>
                      <a:r>
                        <a:rPr lang="en"/>
                        <a:t>Rebuild and expand porch</a:t>
                      </a:r>
                      <a:endParaRPr/>
                    </a:p>
                  </a:txBody>
                  <a:tcPr marL="45700" marR="45700" marT="45700" marB="45700">
                    <a:lnT w="9525" cap="flat" cmpd="sng">
                      <a:solidFill>
                        <a:srgbClr val="D9D9D9"/>
                      </a:solidFill>
                      <a:prstDash val="solid"/>
                      <a:round/>
                      <a:headEnd type="none" w="sm" len="sm"/>
                      <a:tailEnd type="none" w="sm" len="sm"/>
                    </a:lnT>
                    <a:lnB w="9525" cap="flat" cmpd="sng">
                      <a:solidFill>
                        <a:srgbClr val="9E9E9E"/>
                      </a:solidFill>
                      <a:prstDash val="solid"/>
                      <a:round/>
                      <a:headEnd type="none" w="sm" len="sm"/>
                      <a:tailEnd type="none" w="sm" len="sm"/>
                    </a:lnB>
                    <a:solidFill>
                      <a:srgbClr val="F9CB9C"/>
                    </a:solidFill>
                  </a:tcPr>
                </a:tc>
                <a:tc>
                  <a:txBody>
                    <a:bodyPr/>
                    <a:lstStyle/>
                    <a:p>
                      <a:pPr marL="0" lvl="0" indent="0" algn="ctr" rtl="0">
                        <a:spcBef>
                          <a:spcPts val="0"/>
                        </a:spcBef>
                        <a:spcAft>
                          <a:spcPts val="0"/>
                        </a:spcAft>
                        <a:buNone/>
                      </a:pPr>
                      <a:r>
                        <a:rPr lang="en" b="1"/>
                        <a:t>Rebuild new Dining Room</a:t>
                      </a:r>
                      <a:r>
                        <a:rPr lang="en"/>
                        <a:t> by repurposing old kitchen</a:t>
                      </a:r>
                      <a:endParaRPr/>
                    </a:p>
                  </a:txBody>
                  <a:tcPr marL="45700" marR="45700" marT="45700" marB="45700">
                    <a:lnB w="9525" cap="flat" cmpd="sng">
                      <a:solidFill>
                        <a:srgbClr val="9E9E9E"/>
                      </a:solidFill>
                      <a:prstDash val="solid"/>
                      <a:round/>
                      <a:headEnd type="none" w="sm" len="sm"/>
                      <a:tailEnd type="none" w="sm" len="sm"/>
                    </a:lnB>
                    <a:solidFill>
                      <a:srgbClr val="F6B26B"/>
                    </a:solidFill>
                  </a:tcPr>
                </a:tc>
                <a:extLst>
                  <a:ext uri="{0D108BD9-81ED-4DB2-BD59-A6C34878D82A}">
                    <a16:rowId xmlns:a16="http://schemas.microsoft.com/office/drawing/2014/main" val="10002"/>
                  </a:ext>
                </a:extLst>
              </a:tr>
            </a:tbl>
          </a:graphicData>
        </a:graphic>
      </p:graphicFrame>
      <p:sp>
        <p:nvSpPr>
          <p:cNvPr id="681" name="Google Shape;68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pic>
        <p:nvPicPr>
          <p:cNvPr id="304" name="Google Shape;304;p5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2465850" y="220725"/>
            <a:ext cx="6558801" cy="4934499"/>
          </a:xfrm>
          <a:prstGeom prst="rect">
            <a:avLst/>
          </a:prstGeom>
          <a:noFill/>
          <a:ln>
            <a:noFill/>
          </a:ln>
        </p:spPr>
      </p:pic>
      <p:sp>
        <p:nvSpPr>
          <p:cNvPr id="305" name="Google Shape;305;p5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History of The Lodge</a:t>
            </a:r>
            <a:endParaRPr/>
          </a:p>
        </p:txBody>
      </p:sp>
      <p:sp>
        <p:nvSpPr>
          <p:cNvPr id="306" name="Google Shape;306;p52"/>
          <p:cNvSpPr txBox="1">
            <a:spLocks noGrp="1"/>
          </p:cNvSpPr>
          <p:nvPr>
            <p:ph type="body" idx="1"/>
          </p:nvPr>
        </p:nvSpPr>
        <p:spPr>
          <a:xfrm>
            <a:off x="311700" y="838550"/>
            <a:ext cx="2889000" cy="42204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b="1"/>
              <a:t>1920-30’s - Kitchen</a:t>
            </a:r>
            <a:br>
              <a:rPr lang="en" b="1"/>
            </a:br>
            <a:r>
              <a:rPr lang="en" b="1"/>
              <a:t>was extended east.</a:t>
            </a:r>
            <a:endParaRPr b="1"/>
          </a:p>
          <a:p>
            <a:pPr marL="0" lvl="0" indent="0" algn="l" rtl="0">
              <a:lnSpc>
                <a:spcPct val="110000"/>
              </a:lnSpc>
              <a:spcBef>
                <a:spcPts val="1200"/>
              </a:spcBef>
              <a:spcAft>
                <a:spcPts val="0"/>
              </a:spcAft>
              <a:buNone/>
            </a:pPr>
            <a:r>
              <a:rPr lang="en" b="1"/>
              <a:t>1920’s - Dining</a:t>
            </a:r>
            <a:br>
              <a:rPr lang="en" b="1"/>
            </a:br>
            <a:r>
              <a:rPr lang="en" b="1"/>
              <a:t>porch was added.</a:t>
            </a:r>
            <a:endParaRPr b="1"/>
          </a:p>
          <a:p>
            <a:pPr marL="0" lvl="0" indent="0" algn="l" rtl="0">
              <a:lnSpc>
                <a:spcPct val="110000"/>
              </a:lnSpc>
              <a:spcBef>
                <a:spcPts val="1200"/>
              </a:spcBef>
              <a:spcAft>
                <a:spcPts val="0"/>
              </a:spcAft>
              <a:buNone/>
            </a:pPr>
            <a:r>
              <a:rPr lang="en" b="1"/>
              <a:t>1983 - Kitchen </a:t>
            </a:r>
            <a:br>
              <a:rPr lang="en" b="1"/>
            </a:br>
            <a:r>
              <a:rPr lang="en" b="1"/>
              <a:t>major renovation</a:t>
            </a:r>
            <a:endParaRPr b="1"/>
          </a:p>
          <a:p>
            <a:pPr marL="0" lvl="0" indent="0" algn="l" rtl="0">
              <a:lnSpc>
                <a:spcPct val="110000"/>
              </a:lnSpc>
              <a:spcBef>
                <a:spcPts val="1200"/>
              </a:spcBef>
              <a:spcAft>
                <a:spcPts val="0"/>
              </a:spcAft>
              <a:buNone/>
            </a:pPr>
            <a:r>
              <a:rPr lang="en" b="1"/>
              <a:t>1990’s Dining </a:t>
            </a:r>
            <a:br>
              <a:rPr lang="en" b="1"/>
            </a:br>
            <a:r>
              <a:rPr lang="en" b="1"/>
              <a:t>porch extended.</a:t>
            </a:r>
            <a:endParaRPr b="1"/>
          </a:p>
          <a:p>
            <a:pPr marL="0" lvl="0" indent="0" algn="l" rtl="0">
              <a:lnSpc>
                <a:spcPct val="110000"/>
              </a:lnSpc>
              <a:spcBef>
                <a:spcPts val="1200"/>
              </a:spcBef>
              <a:spcAft>
                <a:spcPts val="0"/>
              </a:spcAft>
              <a:buNone/>
            </a:pPr>
            <a:r>
              <a:rPr lang="en" b="1"/>
              <a:t>. </a:t>
            </a:r>
            <a:endParaRPr/>
          </a:p>
          <a:p>
            <a:pPr marL="0" lvl="0" indent="0" algn="l" rtl="0">
              <a:spcBef>
                <a:spcPts val="120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88"/>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Accessibility</a:t>
            </a:r>
            <a:endParaRPr b="1"/>
          </a:p>
        </p:txBody>
      </p:sp>
      <p:graphicFrame>
        <p:nvGraphicFramePr>
          <p:cNvPr id="687" name="Google Shape;687;p88"/>
          <p:cNvGraphicFramePr/>
          <p:nvPr/>
        </p:nvGraphicFramePr>
        <p:xfrm>
          <a:off x="222000" y="778950"/>
          <a:ext cx="8732875" cy="214954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solidFill>
                            <a:srgbClr val="666666"/>
                          </a:solidFill>
                        </a:rPr>
                        <a:t>Kitchen</a:t>
                      </a:r>
                      <a:endParaRPr b="1">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Keep same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txBody>
                  <a:tcPr marL="45700" marR="45700" marT="45700" marB="45700">
                    <a:solidFill>
                      <a:srgbClr val="F3F3F3"/>
                    </a:solidFill>
                  </a:tcPr>
                </a:tc>
                <a:tc>
                  <a:txBody>
                    <a:bodyPr/>
                    <a:lstStyle/>
                    <a:p>
                      <a:pPr marL="0" lvl="0" indent="0" algn="ctr" rtl="0">
                        <a:spcBef>
                          <a:spcPts val="0"/>
                        </a:spcBef>
                        <a:spcAft>
                          <a:spcPts val="0"/>
                        </a:spcAft>
                        <a:buNone/>
                      </a:pPr>
                      <a:r>
                        <a:rPr lang="en" b="1">
                          <a:solidFill>
                            <a:srgbClr val="666666"/>
                          </a:solidFill>
                        </a:rPr>
                        <a:t>Keep &amp; expand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p>
                      <a:pPr marL="0" lvl="0" indent="0" algn="ctr" rtl="0">
                        <a:spcBef>
                          <a:spcPts val="0"/>
                        </a:spcBef>
                        <a:spcAft>
                          <a:spcPts val="0"/>
                        </a:spcAft>
                        <a:buNone/>
                      </a:pPr>
                      <a:r>
                        <a:rPr lang="en" b="1">
                          <a:solidFill>
                            <a:srgbClr val="666666"/>
                          </a:solidFill>
                        </a:rPr>
                        <a:t>Rebuild shed, raise floor.</a:t>
                      </a:r>
                      <a:endParaRPr b="1">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Build new kitchen </a:t>
                      </a:r>
                      <a:r>
                        <a:rPr lang="en" sz="1300" b="1">
                          <a:solidFill>
                            <a:srgbClr val="666666"/>
                          </a:solidFill>
                        </a:rPr>
                        <a:t>building</a:t>
                      </a:r>
                      <a:endParaRPr sz="1300" b="1">
                        <a:solidFill>
                          <a:srgbClr val="666666"/>
                        </a:solidFill>
                      </a:endParaRPr>
                    </a:p>
                    <a:p>
                      <a:pPr marL="0" lvl="0" indent="0" algn="ctr" rtl="0">
                        <a:spcBef>
                          <a:spcPts val="0"/>
                        </a:spcBef>
                        <a:spcAft>
                          <a:spcPts val="0"/>
                        </a:spcAft>
                        <a:buNone/>
                      </a:pPr>
                      <a:r>
                        <a:rPr lang="en">
                          <a:solidFill>
                            <a:srgbClr val="666666"/>
                          </a:solidFill>
                        </a:rPr>
                        <a:t>Replace/repair equipment.</a:t>
                      </a:r>
                      <a:br>
                        <a:rPr lang="en">
                          <a:solidFill>
                            <a:srgbClr val="666666"/>
                          </a:solidFill>
                        </a:rPr>
                      </a:br>
                      <a:r>
                        <a:rPr lang="en" b="1">
                          <a:solidFill>
                            <a:srgbClr val="666666"/>
                          </a:solidFill>
                        </a:rPr>
                        <a:t>Add grill within kitchen</a:t>
                      </a:r>
                      <a:r>
                        <a:rPr lang="en">
                          <a:solidFill>
                            <a:srgbClr val="666666"/>
                          </a:solidFill>
                        </a:rPr>
                        <a:t>.</a:t>
                      </a:r>
                      <a:endParaRPr>
                        <a:solidFill>
                          <a:srgbClr val="666666"/>
                        </a:solidFill>
                      </a:endParaRPr>
                    </a:p>
                  </a:txBody>
                  <a:tcPr marL="45700" marR="45700" marT="45700" marB="45700">
                    <a:solidFill>
                      <a:srgbClr val="D9D9D9"/>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solidFill>
                            <a:srgbClr val="666666"/>
                          </a:solidFill>
                        </a:rPr>
                        <a:t>Dining Room</a:t>
                      </a:r>
                      <a:endParaRPr b="1">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Keep existing. </a:t>
                      </a:r>
                      <a:endParaRPr b="1">
                        <a:solidFill>
                          <a:srgbClr val="666666"/>
                        </a:solidFill>
                      </a:endParaRPr>
                    </a:p>
                    <a:p>
                      <a:pPr marL="0" lvl="0" indent="0" algn="ctr" rtl="0">
                        <a:spcBef>
                          <a:spcPts val="0"/>
                        </a:spcBef>
                        <a:spcAft>
                          <a:spcPts val="0"/>
                        </a:spcAft>
                        <a:buNone/>
                      </a:pPr>
                      <a:r>
                        <a:rPr lang="en">
                          <a:solidFill>
                            <a:srgbClr val="666666"/>
                          </a:solidFill>
                        </a:rPr>
                        <a:t>Repair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666666"/>
                          </a:solidFill>
                        </a:rPr>
                        <a:t>Keep and expand existing</a:t>
                      </a:r>
                      <a:endParaRPr b="1">
                        <a:solidFill>
                          <a:srgbClr val="666666"/>
                        </a:solidFill>
                      </a:endParaRPr>
                    </a:p>
                    <a:p>
                      <a:pPr marL="0" lvl="0" indent="0" algn="ctr" rtl="0">
                        <a:spcBef>
                          <a:spcPts val="0"/>
                        </a:spcBef>
                        <a:spcAft>
                          <a:spcPts val="0"/>
                        </a:spcAft>
                        <a:buNone/>
                      </a:pPr>
                      <a:r>
                        <a:rPr lang="en">
                          <a:solidFill>
                            <a:srgbClr val="666666"/>
                          </a:solidFill>
                        </a:rPr>
                        <a:t>Rebuild and expand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Rebuild new Dining Room</a:t>
                      </a:r>
                      <a:r>
                        <a:rPr lang="en">
                          <a:solidFill>
                            <a:srgbClr val="666666"/>
                          </a:solidFill>
                        </a:rPr>
                        <a:t> by repurposing old kitchen</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Accessibility </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Replace Jill with </a:t>
                      </a:r>
                      <a:r>
                        <a:rPr lang="en" b="1"/>
                        <a:t>1 ADA bathroom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a:t>Build </a:t>
                      </a:r>
                      <a:r>
                        <a:rPr lang="en" b="1"/>
                        <a:t>1 new ADA </a:t>
                      </a:r>
                      <a:br>
                        <a:rPr lang="en" b="1"/>
                      </a:br>
                      <a:r>
                        <a:rPr lang="en"/>
                        <a:t>Bathroom.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Build </a:t>
                      </a:r>
                      <a:r>
                        <a:rPr lang="en" b="1"/>
                        <a:t>2 new ADA </a:t>
                      </a:r>
                      <a:r>
                        <a:rPr lang="en"/>
                        <a:t>bathrooms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3"/>
                  </a:ext>
                </a:extLst>
              </a:tr>
            </a:tbl>
          </a:graphicData>
        </a:graphic>
      </p:graphicFrame>
      <p:sp>
        <p:nvSpPr>
          <p:cNvPr id="688" name="Google Shape;688;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9"/>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Code Occupancy</a:t>
            </a:r>
            <a:endParaRPr b="1"/>
          </a:p>
        </p:txBody>
      </p:sp>
      <p:graphicFrame>
        <p:nvGraphicFramePr>
          <p:cNvPr id="694" name="Google Shape;694;p89"/>
          <p:cNvGraphicFramePr/>
          <p:nvPr/>
        </p:nvGraphicFramePr>
        <p:xfrm>
          <a:off x="222000" y="778950"/>
          <a:ext cx="8732875" cy="318578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solidFill>
                            <a:srgbClr val="666666"/>
                          </a:solidFill>
                        </a:rPr>
                        <a:t>Kitchen</a:t>
                      </a:r>
                      <a:endParaRPr b="1">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Keep same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txBody>
                  <a:tcPr marL="45700" marR="45700" marT="45700" marB="45700">
                    <a:solidFill>
                      <a:srgbClr val="F3F3F3"/>
                    </a:solidFill>
                  </a:tcPr>
                </a:tc>
                <a:tc>
                  <a:txBody>
                    <a:bodyPr/>
                    <a:lstStyle/>
                    <a:p>
                      <a:pPr marL="0" lvl="0" indent="0" algn="ctr" rtl="0">
                        <a:spcBef>
                          <a:spcPts val="0"/>
                        </a:spcBef>
                        <a:spcAft>
                          <a:spcPts val="0"/>
                        </a:spcAft>
                        <a:buNone/>
                      </a:pPr>
                      <a:r>
                        <a:rPr lang="en" b="1">
                          <a:solidFill>
                            <a:srgbClr val="666666"/>
                          </a:solidFill>
                        </a:rPr>
                        <a:t>Keep &amp; expand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p>
                      <a:pPr marL="0" lvl="0" indent="0" algn="ctr" rtl="0">
                        <a:spcBef>
                          <a:spcPts val="0"/>
                        </a:spcBef>
                        <a:spcAft>
                          <a:spcPts val="0"/>
                        </a:spcAft>
                        <a:buNone/>
                      </a:pPr>
                      <a:r>
                        <a:rPr lang="en" b="1">
                          <a:solidFill>
                            <a:srgbClr val="666666"/>
                          </a:solidFill>
                        </a:rPr>
                        <a:t>Rebuild shed, raise floor</a:t>
                      </a:r>
                      <a:r>
                        <a:rPr lang="en">
                          <a:solidFill>
                            <a:srgbClr val="666666"/>
                          </a:solidFill>
                        </a:rPr>
                        <a:t>.</a:t>
                      </a:r>
                      <a:endParaRPr>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Build new kitchen </a:t>
                      </a:r>
                      <a:r>
                        <a:rPr lang="en" sz="1300" b="1">
                          <a:solidFill>
                            <a:srgbClr val="666666"/>
                          </a:solidFill>
                        </a:rPr>
                        <a:t>building</a:t>
                      </a:r>
                      <a:endParaRPr sz="1300" b="1">
                        <a:solidFill>
                          <a:srgbClr val="666666"/>
                        </a:solidFill>
                      </a:endParaRPr>
                    </a:p>
                    <a:p>
                      <a:pPr marL="0" lvl="0" indent="0" algn="ctr" rtl="0">
                        <a:spcBef>
                          <a:spcPts val="0"/>
                        </a:spcBef>
                        <a:spcAft>
                          <a:spcPts val="0"/>
                        </a:spcAft>
                        <a:buNone/>
                      </a:pPr>
                      <a:r>
                        <a:rPr lang="en">
                          <a:solidFill>
                            <a:srgbClr val="666666"/>
                          </a:solidFill>
                        </a:rPr>
                        <a:t>Replace/repair equipment.</a:t>
                      </a:r>
                      <a:br>
                        <a:rPr lang="en">
                          <a:solidFill>
                            <a:srgbClr val="666666"/>
                          </a:solidFill>
                        </a:rPr>
                      </a:br>
                      <a:r>
                        <a:rPr lang="en" b="1">
                          <a:solidFill>
                            <a:srgbClr val="666666"/>
                          </a:solidFill>
                        </a:rPr>
                        <a:t>Add grill within kitchen.</a:t>
                      </a:r>
                      <a:endParaRPr b="1">
                        <a:solidFill>
                          <a:srgbClr val="666666"/>
                        </a:solidFill>
                      </a:endParaRPr>
                    </a:p>
                  </a:txBody>
                  <a:tcPr marL="45700" marR="45700" marT="45700" marB="45700">
                    <a:solidFill>
                      <a:srgbClr val="D9D9D9"/>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solidFill>
                            <a:srgbClr val="666666"/>
                          </a:solidFill>
                        </a:rPr>
                        <a:t>Dining Room</a:t>
                      </a:r>
                      <a:endParaRPr b="1">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Keep existing. </a:t>
                      </a:r>
                      <a:endParaRPr b="1">
                        <a:solidFill>
                          <a:srgbClr val="666666"/>
                        </a:solidFill>
                      </a:endParaRPr>
                    </a:p>
                    <a:p>
                      <a:pPr marL="0" lvl="0" indent="0" algn="ctr" rtl="0">
                        <a:spcBef>
                          <a:spcPts val="0"/>
                        </a:spcBef>
                        <a:spcAft>
                          <a:spcPts val="0"/>
                        </a:spcAft>
                        <a:buNone/>
                      </a:pPr>
                      <a:r>
                        <a:rPr lang="en">
                          <a:solidFill>
                            <a:srgbClr val="666666"/>
                          </a:solidFill>
                        </a:rPr>
                        <a:t>Repair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666666"/>
                          </a:solidFill>
                        </a:rPr>
                        <a:t>Keep and expand existing</a:t>
                      </a:r>
                      <a:endParaRPr b="1">
                        <a:solidFill>
                          <a:srgbClr val="666666"/>
                        </a:solidFill>
                      </a:endParaRPr>
                    </a:p>
                    <a:p>
                      <a:pPr marL="0" lvl="0" indent="0" algn="ctr" rtl="0">
                        <a:spcBef>
                          <a:spcPts val="0"/>
                        </a:spcBef>
                        <a:spcAft>
                          <a:spcPts val="0"/>
                        </a:spcAft>
                        <a:buNone/>
                      </a:pPr>
                      <a:r>
                        <a:rPr lang="en">
                          <a:solidFill>
                            <a:srgbClr val="666666"/>
                          </a:solidFill>
                        </a:rPr>
                        <a:t>Rebuild and expand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Rebuild new Dining Room</a:t>
                      </a:r>
                      <a:r>
                        <a:rPr lang="en">
                          <a:solidFill>
                            <a:srgbClr val="666666"/>
                          </a:solidFill>
                        </a:rPr>
                        <a:t> by repurposing old kitchen</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solidFill>
                            <a:srgbClr val="666666"/>
                          </a:solidFill>
                        </a:rPr>
                        <a:t>Accessibility </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Replace Jill with </a:t>
                      </a:r>
                      <a:r>
                        <a:rPr lang="en" b="1">
                          <a:solidFill>
                            <a:srgbClr val="666666"/>
                          </a:solidFill>
                        </a:rPr>
                        <a:t>1 ADA 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Build </a:t>
                      </a:r>
                      <a:r>
                        <a:rPr lang="en" b="1">
                          <a:solidFill>
                            <a:srgbClr val="666666"/>
                          </a:solidFill>
                        </a:rPr>
                        <a:t>1 new ADA </a:t>
                      </a:r>
                      <a:br>
                        <a:rPr lang="en" b="1">
                          <a:solidFill>
                            <a:srgbClr val="666666"/>
                          </a:solidFill>
                        </a:rPr>
                      </a:br>
                      <a:r>
                        <a:rPr lang="en">
                          <a:solidFill>
                            <a:srgbClr val="666666"/>
                          </a:solidFill>
                        </a:rPr>
                        <a:t>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Build </a:t>
                      </a:r>
                      <a:r>
                        <a:rPr lang="en" b="1">
                          <a:solidFill>
                            <a:srgbClr val="666666"/>
                          </a:solidFill>
                        </a:rPr>
                        <a:t>2 new ADA </a:t>
                      </a:r>
                      <a:r>
                        <a:rPr lang="en">
                          <a:solidFill>
                            <a:srgbClr val="666666"/>
                          </a:solidFill>
                        </a:rPr>
                        <a:t>bathrooms</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t>Gross Footprint</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2,650 ft</a:t>
                      </a:r>
                      <a:r>
                        <a:rPr lang="en" baseline="30000"/>
                        <a:t>2</a:t>
                      </a:r>
                      <a:endParaRPr baseline="30000"/>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a:solidFill>
                            <a:schemeClr val="dk1"/>
                          </a:solidFill>
                        </a:rPr>
                        <a:t>2,800 ft</a:t>
                      </a:r>
                      <a:r>
                        <a:rPr lang="en" baseline="30000">
                          <a:solidFill>
                            <a:schemeClr val="dk1"/>
                          </a:solidFill>
                        </a:rPr>
                        <a:t>2</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4A7D6"/>
                    </a:solidFill>
                  </a:tcPr>
                </a:tc>
                <a:tc>
                  <a:txBody>
                    <a:bodyPr/>
                    <a:lstStyle/>
                    <a:p>
                      <a:pPr marL="0" lvl="0" indent="0" algn="ctr" rtl="0">
                        <a:spcBef>
                          <a:spcPts val="0"/>
                        </a:spcBef>
                        <a:spcAft>
                          <a:spcPts val="0"/>
                        </a:spcAft>
                        <a:buNone/>
                      </a:pPr>
                      <a:r>
                        <a:rPr lang="en">
                          <a:solidFill>
                            <a:schemeClr val="dk1"/>
                          </a:solidFill>
                        </a:rPr>
                        <a:t>3,425 ft</a:t>
                      </a:r>
                      <a:r>
                        <a:rPr lang="en" baseline="30000">
                          <a:solidFill>
                            <a:schemeClr val="dk1"/>
                          </a:solidFill>
                        </a:rPr>
                        <a:t>2</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t>Fire Code Building Occupancy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103</a:t>
                      </a:r>
                      <a:endParaRPr/>
                    </a:p>
                    <a:p>
                      <a:pPr marL="0" lvl="0" indent="0" algn="ctr" rtl="0">
                        <a:spcBef>
                          <a:spcPts val="0"/>
                        </a:spcBef>
                        <a:spcAft>
                          <a:spcPts val="0"/>
                        </a:spcAft>
                        <a:buNone/>
                      </a:pPr>
                      <a:r>
                        <a:rPr lang="en"/>
                        <a:t>No change, no triggers.</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a:t>114</a:t>
                      </a:r>
                      <a:endParaRPr/>
                    </a:p>
                    <a:p>
                      <a:pPr marL="0" lvl="0" indent="0" algn="ctr" rtl="0">
                        <a:spcBef>
                          <a:spcPts val="0"/>
                        </a:spcBef>
                        <a:spcAft>
                          <a:spcPts val="0"/>
                        </a:spcAft>
                        <a:buNone/>
                      </a:pPr>
                      <a:r>
                        <a:rPr lang="en"/>
                        <a:t>Requires a firewall </a:t>
                      </a:r>
                      <a:br>
                        <a:rPr lang="en"/>
                      </a:br>
                      <a:r>
                        <a:rPr lang="en"/>
                        <a:t>or sprinkler system</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4A7D6"/>
                    </a:solidFill>
                  </a:tcPr>
                </a:tc>
                <a:tc>
                  <a:txBody>
                    <a:bodyPr/>
                    <a:lstStyle/>
                    <a:p>
                      <a:pPr marL="0" lvl="0" indent="0" algn="ctr" rtl="0">
                        <a:spcBef>
                          <a:spcPts val="0"/>
                        </a:spcBef>
                        <a:spcAft>
                          <a:spcPts val="0"/>
                        </a:spcAft>
                        <a:buNone/>
                      </a:pPr>
                      <a:r>
                        <a:rPr lang="en"/>
                        <a:t>139</a:t>
                      </a:r>
                      <a:endParaRPr/>
                    </a:p>
                    <a:p>
                      <a:pPr marL="0" lvl="0" indent="0" algn="ctr" rtl="0">
                        <a:spcBef>
                          <a:spcPts val="0"/>
                        </a:spcBef>
                        <a:spcAft>
                          <a:spcPts val="0"/>
                        </a:spcAft>
                        <a:buNone/>
                      </a:pPr>
                      <a:r>
                        <a:rPr lang="en"/>
                        <a:t>Firewall between dining room and lodge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5"/>
                  </a:ext>
                </a:extLst>
              </a:tr>
            </a:tbl>
          </a:graphicData>
        </a:graphic>
      </p:graphicFrame>
      <p:sp>
        <p:nvSpPr>
          <p:cNvPr id="695" name="Google Shape;695;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0"/>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Living Area &amp; Solar</a:t>
            </a:r>
            <a:endParaRPr b="1"/>
          </a:p>
        </p:txBody>
      </p:sp>
      <p:graphicFrame>
        <p:nvGraphicFramePr>
          <p:cNvPr id="701" name="Google Shape;701;p90"/>
          <p:cNvGraphicFramePr/>
          <p:nvPr/>
        </p:nvGraphicFramePr>
        <p:xfrm>
          <a:off x="222000" y="778950"/>
          <a:ext cx="8732875" cy="419150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solidFill>
                            <a:srgbClr val="666666"/>
                          </a:solidFill>
                        </a:rPr>
                        <a:t>Kitchen</a:t>
                      </a:r>
                      <a:endParaRPr b="1">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Keep same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txBody>
                  <a:tcPr marL="45700" marR="45700" marT="45700" marB="45700">
                    <a:solidFill>
                      <a:srgbClr val="F3F3F3"/>
                    </a:solidFill>
                  </a:tcPr>
                </a:tc>
                <a:tc>
                  <a:txBody>
                    <a:bodyPr/>
                    <a:lstStyle/>
                    <a:p>
                      <a:pPr marL="0" lvl="0" indent="0" algn="ctr" rtl="0">
                        <a:spcBef>
                          <a:spcPts val="0"/>
                        </a:spcBef>
                        <a:spcAft>
                          <a:spcPts val="0"/>
                        </a:spcAft>
                        <a:buNone/>
                      </a:pPr>
                      <a:r>
                        <a:rPr lang="en" b="1">
                          <a:solidFill>
                            <a:srgbClr val="666666"/>
                          </a:solidFill>
                        </a:rPr>
                        <a:t>Keep &amp; expand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p>
                      <a:pPr marL="0" lvl="0" indent="0" algn="ctr" rtl="0">
                        <a:spcBef>
                          <a:spcPts val="0"/>
                        </a:spcBef>
                        <a:spcAft>
                          <a:spcPts val="0"/>
                        </a:spcAft>
                        <a:buNone/>
                      </a:pPr>
                      <a:r>
                        <a:rPr lang="en" b="1">
                          <a:solidFill>
                            <a:srgbClr val="666666"/>
                          </a:solidFill>
                        </a:rPr>
                        <a:t>Rebuild shed, raise floor</a:t>
                      </a:r>
                      <a:r>
                        <a:rPr lang="en">
                          <a:solidFill>
                            <a:srgbClr val="666666"/>
                          </a:solidFill>
                        </a:rPr>
                        <a:t>.</a:t>
                      </a:r>
                      <a:endParaRPr>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Build new kitchen </a:t>
                      </a:r>
                      <a:r>
                        <a:rPr lang="en" sz="1300" b="1">
                          <a:solidFill>
                            <a:srgbClr val="666666"/>
                          </a:solidFill>
                        </a:rPr>
                        <a:t>building</a:t>
                      </a:r>
                      <a:endParaRPr sz="1300" b="1">
                        <a:solidFill>
                          <a:srgbClr val="666666"/>
                        </a:solidFill>
                      </a:endParaRPr>
                    </a:p>
                    <a:p>
                      <a:pPr marL="0" lvl="0" indent="0" algn="ctr" rtl="0">
                        <a:spcBef>
                          <a:spcPts val="0"/>
                        </a:spcBef>
                        <a:spcAft>
                          <a:spcPts val="0"/>
                        </a:spcAft>
                        <a:buNone/>
                      </a:pPr>
                      <a:r>
                        <a:rPr lang="en">
                          <a:solidFill>
                            <a:srgbClr val="666666"/>
                          </a:solidFill>
                        </a:rPr>
                        <a:t>Replace/repair equipment.</a:t>
                      </a:r>
                      <a:br>
                        <a:rPr lang="en">
                          <a:solidFill>
                            <a:srgbClr val="666666"/>
                          </a:solidFill>
                        </a:rPr>
                      </a:br>
                      <a:r>
                        <a:rPr lang="en" b="1">
                          <a:solidFill>
                            <a:srgbClr val="666666"/>
                          </a:solidFill>
                        </a:rPr>
                        <a:t>Add grill within kitchen.</a:t>
                      </a:r>
                      <a:endParaRPr b="1">
                        <a:solidFill>
                          <a:srgbClr val="666666"/>
                        </a:solidFill>
                      </a:endParaRPr>
                    </a:p>
                  </a:txBody>
                  <a:tcPr marL="45700" marR="45700" marT="45700" marB="45700">
                    <a:solidFill>
                      <a:srgbClr val="D9D9D9"/>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solidFill>
                            <a:srgbClr val="666666"/>
                          </a:solidFill>
                        </a:rPr>
                        <a:t>Dining Room</a:t>
                      </a:r>
                      <a:endParaRPr b="1">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Keep existing. </a:t>
                      </a:r>
                      <a:endParaRPr b="1">
                        <a:solidFill>
                          <a:srgbClr val="666666"/>
                        </a:solidFill>
                      </a:endParaRPr>
                    </a:p>
                    <a:p>
                      <a:pPr marL="0" lvl="0" indent="0" algn="ctr" rtl="0">
                        <a:spcBef>
                          <a:spcPts val="0"/>
                        </a:spcBef>
                        <a:spcAft>
                          <a:spcPts val="0"/>
                        </a:spcAft>
                        <a:buNone/>
                      </a:pPr>
                      <a:r>
                        <a:rPr lang="en">
                          <a:solidFill>
                            <a:srgbClr val="666666"/>
                          </a:solidFill>
                        </a:rPr>
                        <a:t>Repair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666666"/>
                          </a:solidFill>
                        </a:rPr>
                        <a:t>Keep and expand existing</a:t>
                      </a:r>
                      <a:endParaRPr b="1">
                        <a:solidFill>
                          <a:srgbClr val="666666"/>
                        </a:solidFill>
                      </a:endParaRPr>
                    </a:p>
                    <a:p>
                      <a:pPr marL="0" lvl="0" indent="0" algn="ctr" rtl="0">
                        <a:spcBef>
                          <a:spcPts val="0"/>
                        </a:spcBef>
                        <a:spcAft>
                          <a:spcPts val="0"/>
                        </a:spcAft>
                        <a:buNone/>
                      </a:pPr>
                      <a:r>
                        <a:rPr lang="en">
                          <a:solidFill>
                            <a:srgbClr val="666666"/>
                          </a:solidFill>
                        </a:rPr>
                        <a:t>Rebuild and expand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Rebuild new Dining Room</a:t>
                      </a:r>
                      <a:r>
                        <a:rPr lang="en">
                          <a:solidFill>
                            <a:srgbClr val="666666"/>
                          </a:solidFill>
                        </a:rPr>
                        <a:t> by repurposing old kitchen</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solidFill>
                            <a:srgbClr val="666666"/>
                          </a:solidFill>
                        </a:rPr>
                        <a:t>Accessibility </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Replace Jill with </a:t>
                      </a:r>
                      <a:r>
                        <a:rPr lang="en" b="1">
                          <a:solidFill>
                            <a:srgbClr val="666666"/>
                          </a:solidFill>
                        </a:rPr>
                        <a:t>1 ADA 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Build </a:t>
                      </a:r>
                      <a:r>
                        <a:rPr lang="en" b="1">
                          <a:solidFill>
                            <a:srgbClr val="666666"/>
                          </a:solidFill>
                        </a:rPr>
                        <a:t>1 new ADA </a:t>
                      </a:r>
                      <a:br>
                        <a:rPr lang="en" b="1">
                          <a:solidFill>
                            <a:srgbClr val="666666"/>
                          </a:solidFill>
                        </a:rPr>
                      </a:br>
                      <a:r>
                        <a:rPr lang="en">
                          <a:solidFill>
                            <a:srgbClr val="666666"/>
                          </a:solidFill>
                        </a:rPr>
                        <a:t>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Build </a:t>
                      </a:r>
                      <a:r>
                        <a:rPr lang="en" b="1">
                          <a:solidFill>
                            <a:srgbClr val="666666"/>
                          </a:solidFill>
                        </a:rPr>
                        <a:t>2 new ADA </a:t>
                      </a:r>
                      <a:r>
                        <a:rPr lang="en">
                          <a:solidFill>
                            <a:srgbClr val="666666"/>
                          </a:solidFill>
                        </a:rPr>
                        <a:t>bathrooms</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solidFill>
                            <a:srgbClr val="666666"/>
                          </a:solidFill>
                        </a:rPr>
                        <a:t>Gross Footprint</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2,650 ft</a:t>
                      </a:r>
                      <a:r>
                        <a:rPr lang="en" baseline="30000">
                          <a:solidFill>
                            <a:srgbClr val="666666"/>
                          </a:solidFill>
                        </a:rPr>
                        <a:t>2</a:t>
                      </a:r>
                      <a:endParaRPr baseline="30000">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2,800 ft</a:t>
                      </a:r>
                      <a:r>
                        <a:rPr lang="en" baseline="30000">
                          <a:solidFill>
                            <a:srgbClr val="666666"/>
                          </a:solidFill>
                        </a:rPr>
                        <a:t>2</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3,425 ft</a:t>
                      </a:r>
                      <a:r>
                        <a:rPr lang="en" baseline="30000">
                          <a:solidFill>
                            <a:srgbClr val="666666"/>
                          </a:solidFill>
                        </a:rPr>
                        <a:t>2</a:t>
                      </a:r>
                      <a:endParaRPr>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solidFill>
                            <a:srgbClr val="666666"/>
                          </a:solidFill>
                        </a:rPr>
                        <a:t>Fire Code Building Occupancy</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103</a:t>
                      </a:r>
                      <a:endParaRPr>
                        <a:solidFill>
                          <a:srgbClr val="666666"/>
                        </a:solidFill>
                      </a:endParaRPr>
                    </a:p>
                    <a:p>
                      <a:pPr marL="0" lvl="0" indent="0" algn="ctr" rtl="0">
                        <a:spcBef>
                          <a:spcPts val="0"/>
                        </a:spcBef>
                        <a:spcAft>
                          <a:spcPts val="0"/>
                        </a:spcAft>
                        <a:buNone/>
                      </a:pPr>
                      <a:r>
                        <a:rPr lang="en" b="1">
                          <a:solidFill>
                            <a:srgbClr val="666666"/>
                          </a:solidFill>
                        </a:rPr>
                        <a:t>No change, no triggers.</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rPr>
                        <a:t>114</a:t>
                      </a:r>
                      <a:endParaRPr>
                        <a:solidFill>
                          <a:schemeClr val="dk1"/>
                        </a:solidFill>
                      </a:endParaRPr>
                    </a:p>
                    <a:p>
                      <a:pPr marL="0" lvl="0" indent="0" algn="ctr" rtl="0">
                        <a:spcBef>
                          <a:spcPts val="0"/>
                        </a:spcBef>
                        <a:spcAft>
                          <a:spcPts val="0"/>
                        </a:spcAft>
                        <a:buNone/>
                      </a:pPr>
                      <a:r>
                        <a:rPr lang="en">
                          <a:solidFill>
                            <a:schemeClr val="dk1"/>
                          </a:solidFill>
                        </a:rPr>
                        <a:t>Requires a firewall </a:t>
                      </a:r>
                      <a:br>
                        <a:rPr lang="en">
                          <a:solidFill>
                            <a:schemeClr val="dk1"/>
                          </a:solidFill>
                        </a:rPr>
                      </a:br>
                      <a:r>
                        <a:rPr lang="en">
                          <a:solidFill>
                            <a:schemeClr val="dk1"/>
                          </a:solidFill>
                        </a:rPr>
                        <a:t>or sprinkler system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rPr>
                        <a:t>139</a:t>
                      </a:r>
                      <a:endParaRPr>
                        <a:solidFill>
                          <a:schemeClr val="dk1"/>
                        </a:solidFill>
                      </a:endParaRPr>
                    </a:p>
                    <a:p>
                      <a:pPr marL="0" lvl="0" indent="0" algn="ctr" rtl="0">
                        <a:spcBef>
                          <a:spcPts val="0"/>
                        </a:spcBef>
                        <a:spcAft>
                          <a:spcPts val="0"/>
                        </a:spcAft>
                        <a:buNone/>
                      </a:pPr>
                      <a:r>
                        <a:rPr lang="en">
                          <a:solidFill>
                            <a:schemeClr val="dk1"/>
                          </a:solidFill>
                        </a:rPr>
                        <a:t>Firewall between dining room and lodge</a:t>
                      </a:r>
                      <a:endParaRPr>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r h="289875">
                <a:tc>
                  <a:txBody>
                    <a:bodyPr/>
                    <a:lstStyle/>
                    <a:p>
                      <a:pPr marL="0" lvl="0" indent="0" algn="ctr" rtl="0">
                        <a:spcBef>
                          <a:spcPts val="0"/>
                        </a:spcBef>
                        <a:spcAft>
                          <a:spcPts val="0"/>
                        </a:spcAft>
                        <a:buNone/>
                      </a:pPr>
                      <a:r>
                        <a:rPr lang="en" b="1"/>
                        <a:t>Living Area</a:t>
                      </a:r>
                      <a:endParaRPr b="1"/>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b="1"/>
                        <a:t>Expand to entire Lodge</a:t>
                      </a:r>
                      <a:r>
                        <a:rPr lang="en"/>
                        <a:t>.</a:t>
                      </a:r>
                      <a:endParaRPr/>
                    </a:p>
                  </a:txBody>
                  <a:tcPr marL="45700" marR="45700" marT="45700" marB="45700">
                    <a:lnT w="9525" cap="flat" cmpd="sng">
                      <a:solidFill>
                        <a:srgbClr val="9E9E9E"/>
                      </a:solidFill>
                      <a:prstDash val="solid"/>
                      <a:round/>
                      <a:headEnd type="none" w="sm" len="sm"/>
                      <a:tailEnd type="none" w="sm" len="sm"/>
                    </a:lnT>
                    <a:solidFill>
                      <a:srgbClr val="D5A6BD"/>
                    </a:solidFill>
                  </a:tcPr>
                </a:tc>
                <a:extLst>
                  <a:ext uri="{0D108BD9-81ED-4DB2-BD59-A6C34878D82A}">
                    <a16:rowId xmlns:a16="http://schemas.microsoft.com/office/drawing/2014/main" val="10006"/>
                  </a:ext>
                </a:extLst>
              </a:tr>
              <a:tr h="265650">
                <a:tc>
                  <a:txBody>
                    <a:bodyPr/>
                    <a:lstStyle/>
                    <a:p>
                      <a:pPr marL="0" lvl="0" indent="0" algn="ctr" rtl="0">
                        <a:spcBef>
                          <a:spcPts val="0"/>
                        </a:spcBef>
                        <a:spcAft>
                          <a:spcPts val="0"/>
                        </a:spcAft>
                        <a:buNone/>
                      </a:pPr>
                      <a:r>
                        <a:rPr lang="en" b="1"/>
                        <a:t>Sustainability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tc>
                  <a:txBody>
                    <a:bodyPr/>
                    <a:lstStyle/>
                    <a:p>
                      <a:pPr marL="0" lvl="0" indent="0" algn="ctr" rtl="0">
                        <a:spcBef>
                          <a:spcPts val="0"/>
                        </a:spcBef>
                        <a:spcAft>
                          <a:spcPts val="0"/>
                        </a:spcAft>
                        <a:buNone/>
                      </a:pPr>
                      <a:r>
                        <a:rPr lang="en">
                          <a:solidFill>
                            <a:schemeClr val="dk1"/>
                          </a:solidFill>
                        </a:rPr>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FFFF00">
                        <a:alpha val="68460"/>
                      </a:srgbClr>
                    </a:solidFill>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en" b="1"/>
                        <a:t>Cost Estimate</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D9EAD3"/>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B6D7A8"/>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93C47D"/>
                    </a:solidFill>
                  </a:tcPr>
                </a:tc>
                <a:extLst>
                  <a:ext uri="{0D108BD9-81ED-4DB2-BD59-A6C34878D82A}">
                    <a16:rowId xmlns:a16="http://schemas.microsoft.com/office/drawing/2014/main" val="10008"/>
                  </a:ext>
                </a:extLst>
              </a:tr>
            </a:tbl>
          </a:graphicData>
        </a:graphic>
      </p:graphicFrame>
      <p:sp>
        <p:nvSpPr>
          <p:cNvPr id="702" name="Google Shape;702;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91"/>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Building Code Occupancy: Definition and Code</a:t>
            </a:r>
            <a:endParaRPr/>
          </a:p>
        </p:txBody>
      </p:sp>
      <p:sp>
        <p:nvSpPr>
          <p:cNvPr id="708" name="Google Shape;708;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43</a:t>
            </a:fld>
            <a:endParaRPr/>
          </a:p>
        </p:txBody>
      </p:sp>
      <p:sp>
        <p:nvSpPr>
          <p:cNvPr id="709" name="Google Shape;709;p91"/>
          <p:cNvSpPr txBox="1"/>
          <p:nvPr/>
        </p:nvSpPr>
        <p:spPr>
          <a:xfrm>
            <a:off x="1594075" y="714850"/>
            <a:ext cx="7461300" cy="4215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Conant Lodge is considered an Assembly Occupancy, consisting of two small unseparated occupancy types: A-2 (restaurant/banquet) and A-3 (community).</a:t>
            </a:r>
            <a:endParaRPr/>
          </a:p>
          <a:p>
            <a:pPr marL="457200" lvl="0" indent="-317500" algn="l" rtl="0">
              <a:spcBef>
                <a:spcPts val="800"/>
              </a:spcBef>
              <a:spcAft>
                <a:spcPts val="0"/>
              </a:spcAft>
              <a:buSzPts val="1400"/>
              <a:buChar char="●"/>
            </a:pPr>
            <a:r>
              <a:rPr lang="en" b="1">
                <a:highlight>
                  <a:srgbClr val="FFFF00"/>
                </a:highlight>
              </a:rPr>
              <a:t>The current Building “Design” Occupant load is around 103 occupants.</a:t>
            </a:r>
            <a:r>
              <a:rPr lang="en" b="1"/>
              <a:t> The Dining (A-2) and Living areas (A-3) totals 103 occupants.</a:t>
            </a:r>
            <a:endParaRPr b="1"/>
          </a:p>
          <a:p>
            <a:pPr marL="457200" lvl="0" indent="-317500" algn="l" rtl="0">
              <a:spcBef>
                <a:spcPts val="800"/>
              </a:spcBef>
              <a:spcAft>
                <a:spcPts val="0"/>
              </a:spcAft>
              <a:buSzPts val="1400"/>
              <a:buChar char="●"/>
            </a:pPr>
            <a:r>
              <a:rPr lang="en"/>
              <a:t>The fire area of Conant A-2 occupancy (dining/kitchen) is unseparated from and contiguous with the A-3 occupancy (community/living). </a:t>
            </a:r>
            <a:r>
              <a:rPr lang="en" b="1">
                <a:highlight>
                  <a:srgbClr val="FFFF00"/>
                </a:highlight>
              </a:rPr>
              <a:t>Thus the fire area occupancy is just over 100 people – the threshold for automatic sprinklers or creation of fire separations (fire rated walls to compartmentalize a building). IBC 902.2.1.2</a:t>
            </a:r>
            <a:endParaRPr b="1">
              <a:highlight>
                <a:srgbClr val="FFFF00"/>
              </a:highlight>
            </a:endParaRPr>
          </a:p>
          <a:p>
            <a:pPr marL="457200" lvl="0" indent="-317500" algn="l" rtl="0">
              <a:spcBef>
                <a:spcPts val="800"/>
              </a:spcBef>
              <a:spcAft>
                <a:spcPts val="0"/>
              </a:spcAft>
              <a:buSzPts val="1400"/>
              <a:buChar char="●"/>
            </a:pPr>
            <a:r>
              <a:rPr lang="en"/>
              <a:t>Additions (occupiable) to an occupied building increase the total building occupancy. They allow more people to occupy spaces, regardless of typical usage.</a:t>
            </a:r>
            <a:endParaRPr/>
          </a:p>
          <a:p>
            <a:pPr marL="457200" lvl="0" indent="-317500" algn="l" rtl="0">
              <a:spcBef>
                <a:spcPts val="800"/>
              </a:spcBef>
              <a:spcAft>
                <a:spcPts val="0"/>
              </a:spcAft>
              <a:buSzPts val="1400"/>
              <a:buChar char="●"/>
            </a:pPr>
            <a:r>
              <a:rPr lang="en" b="1">
                <a:highlight>
                  <a:srgbClr val="FFFF00"/>
                </a:highlight>
              </a:rPr>
              <a:t>Alterations/additions typically trigger other upgrades to the existing building – particularly emergency systems. They can trigger a complete building upgrade to automatic sprinklers</a:t>
            </a:r>
            <a:r>
              <a:rPr lang="en" b="1"/>
              <a:t>.</a:t>
            </a:r>
            <a:endParaRPr b="1"/>
          </a:p>
          <a:p>
            <a:pPr marL="457200" lvl="0" indent="-317500" algn="l" rtl="0">
              <a:spcBef>
                <a:spcPts val="800"/>
              </a:spcBef>
              <a:spcAft>
                <a:spcPts val="0"/>
              </a:spcAft>
              <a:buSzPts val="1400"/>
              <a:buChar char="●"/>
            </a:pPr>
            <a:r>
              <a:rPr lang="en"/>
              <a:t>Any proposed expansion to Conant should understand the code ramifications at the conceptual/schematic design level.</a:t>
            </a:r>
            <a:endParaRPr/>
          </a:p>
          <a:p>
            <a:pPr marL="457200" lvl="0" indent="-317500" algn="l" rtl="0">
              <a:spcBef>
                <a:spcPts val="800"/>
              </a:spcBef>
              <a:spcAft>
                <a:spcPts val="800"/>
              </a:spcAft>
              <a:buSzPts val="1400"/>
              <a:buChar char="●"/>
            </a:pPr>
            <a:r>
              <a:rPr lang="en" b="1"/>
              <a:t>An addition cannot create or extend a nonconformity.</a:t>
            </a:r>
            <a:endParaRPr b="1"/>
          </a:p>
        </p:txBody>
      </p:sp>
      <p:sp>
        <p:nvSpPr>
          <p:cNvPr id="710" name="Google Shape;710;p91"/>
          <p:cNvSpPr txBox="1"/>
          <p:nvPr/>
        </p:nvSpPr>
        <p:spPr>
          <a:xfrm>
            <a:off x="190925" y="844750"/>
            <a:ext cx="1548300" cy="823800"/>
          </a:xfrm>
          <a:prstGeom prst="rect">
            <a:avLst/>
          </a:prstGeom>
          <a:solidFill>
            <a:srgbClr val="F4CC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Lodge now has load of 103  occupants</a:t>
            </a:r>
            <a:endParaRPr b="1"/>
          </a:p>
        </p:txBody>
      </p:sp>
      <p:sp>
        <p:nvSpPr>
          <p:cNvPr id="711" name="Google Shape;711;p91"/>
          <p:cNvSpPr txBox="1"/>
          <p:nvPr/>
        </p:nvSpPr>
        <p:spPr>
          <a:xfrm>
            <a:off x="190925" y="2238250"/>
            <a:ext cx="1548300" cy="968700"/>
          </a:xfrm>
          <a:prstGeom prst="rect">
            <a:avLst/>
          </a:prstGeom>
          <a:solidFill>
            <a:srgbClr val="F4CC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Lodge is at the 100 occupant threshold for fire area.</a:t>
            </a:r>
            <a:endParaRPr b="1"/>
          </a:p>
        </p:txBody>
      </p:sp>
      <p:sp>
        <p:nvSpPr>
          <p:cNvPr id="712" name="Google Shape;712;p91"/>
          <p:cNvSpPr txBox="1"/>
          <p:nvPr/>
        </p:nvSpPr>
        <p:spPr>
          <a:xfrm>
            <a:off x="190925" y="3776650"/>
            <a:ext cx="1548300" cy="968700"/>
          </a:xfrm>
          <a:prstGeom prst="rect">
            <a:avLst/>
          </a:prstGeom>
          <a:solidFill>
            <a:srgbClr val="FF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Any addition triggers need for sprinklers or firewall.</a:t>
            </a:r>
            <a:endParaRPr b="1">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92"/>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Building Code Occupancy: Definition and Code</a:t>
            </a:r>
            <a:endParaRPr dirty="0"/>
          </a:p>
        </p:txBody>
      </p:sp>
      <p:sp>
        <p:nvSpPr>
          <p:cNvPr id="718" name="Google Shape;718;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44</a:t>
            </a:fld>
            <a:endParaRPr/>
          </a:p>
        </p:txBody>
      </p:sp>
      <p:sp>
        <p:nvSpPr>
          <p:cNvPr id="719" name="Google Shape;719;p92"/>
          <p:cNvSpPr txBox="1"/>
          <p:nvPr/>
        </p:nvSpPr>
        <p:spPr>
          <a:xfrm>
            <a:off x="1670275" y="791050"/>
            <a:ext cx="7339500" cy="4215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100" dirty="0"/>
              <a:t>Occupancy is a calculation based on footprint and use.</a:t>
            </a:r>
            <a:endParaRPr sz="2100" dirty="0"/>
          </a:p>
          <a:p>
            <a:pPr marL="457200" lvl="0" indent="-368300" algn="l" rtl="0">
              <a:spcBef>
                <a:spcPts val="1600"/>
              </a:spcBef>
              <a:spcAft>
                <a:spcPts val="0"/>
              </a:spcAft>
              <a:buSzPts val="2200"/>
              <a:buChar char="●"/>
            </a:pPr>
            <a:r>
              <a:rPr lang="en" sz="2100" dirty="0">
                <a:highlight>
                  <a:srgbClr val="FFFF00"/>
                </a:highlight>
              </a:rPr>
              <a:t>Since the Lodge is now at 100 occupant threshold, any addition to Lodge’s footprint would require either:</a:t>
            </a:r>
            <a:endParaRPr sz="2100" dirty="0">
              <a:highlight>
                <a:srgbClr val="FFFF00"/>
              </a:highlight>
            </a:endParaRPr>
          </a:p>
          <a:p>
            <a:pPr marL="914400" lvl="1" indent="-368300" algn="l" rtl="0">
              <a:spcBef>
                <a:spcPts val="1600"/>
              </a:spcBef>
              <a:spcAft>
                <a:spcPts val="0"/>
              </a:spcAft>
              <a:buSzPts val="2200"/>
              <a:buChar char="○"/>
            </a:pPr>
            <a:r>
              <a:rPr lang="en" sz="2100" b="1" dirty="0"/>
              <a:t>i</a:t>
            </a:r>
            <a:r>
              <a:rPr lang="en" sz="2100" b="1" dirty="0">
                <a:highlight>
                  <a:srgbClr val="FFFF00"/>
                </a:highlight>
              </a:rPr>
              <a:t>nstallation of fire suppression sprinkler, or</a:t>
            </a:r>
            <a:endParaRPr sz="2100" b="1" dirty="0">
              <a:highlight>
                <a:srgbClr val="FFFF00"/>
              </a:highlight>
            </a:endParaRPr>
          </a:p>
          <a:p>
            <a:pPr marL="914400" lvl="1" indent="-368300" algn="l" rtl="0">
              <a:spcBef>
                <a:spcPts val="1600"/>
              </a:spcBef>
              <a:spcAft>
                <a:spcPts val="0"/>
              </a:spcAft>
              <a:buSzPts val="2200"/>
              <a:buChar char="○"/>
            </a:pPr>
            <a:r>
              <a:rPr lang="en" sz="2100" b="1" dirty="0">
                <a:highlight>
                  <a:srgbClr val="FFFF00"/>
                </a:highlight>
              </a:rPr>
              <a:t>installation of a firewall between the dining </a:t>
            </a:r>
            <a:br>
              <a:rPr lang="en" sz="2100" b="1" dirty="0">
                <a:highlight>
                  <a:srgbClr val="FFFF00"/>
                </a:highlight>
              </a:rPr>
            </a:br>
            <a:r>
              <a:rPr lang="en" sz="2100" b="1" dirty="0">
                <a:highlight>
                  <a:srgbClr val="FFFF00"/>
                </a:highlight>
              </a:rPr>
              <a:t>and living spaces.</a:t>
            </a:r>
            <a:endParaRPr sz="2100" b="1" dirty="0">
              <a:highlight>
                <a:srgbClr val="FFFF00"/>
              </a:highlight>
            </a:endParaRPr>
          </a:p>
          <a:p>
            <a:pPr marL="457200" lvl="0" indent="-368300" algn="l" rtl="0">
              <a:spcBef>
                <a:spcPts val="1600"/>
              </a:spcBef>
              <a:spcAft>
                <a:spcPts val="0"/>
              </a:spcAft>
              <a:buSzPts val="2200"/>
              <a:buChar char="●"/>
            </a:pPr>
            <a:r>
              <a:rPr lang="en" sz="2100" dirty="0"/>
              <a:t>Either option would be both very costly and disruptive.</a:t>
            </a:r>
            <a:endParaRPr sz="2100" dirty="0"/>
          </a:p>
          <a:p>
            <a:pPr marL="457200" lvl="0" indent="-368300" algn="l" rtl="0">
              <a:spcBef>
                <a:spcPts val="1600"/>
              </a:spcBef>
              <a:spcAft>
                <a:spcPts val="1600"/>
              </a:spcAft>
              <a:buSzPts val="2200"/>
              <a:buChar char="●"/>
            </a:pPr>
            <a:r>
              <a:rPr lang="en" sz="2100" dirty="0">
                <a:solidFill>
                  <a:schemeClr val="dk1"/>
                </a:solidFill>
              </a:rPr>
              <a:t>This is a key point which effectively eliminates the intermediate option. </a:t>
            </a:r>
            <a:endParaRPr sz="2100" dirty="0"/>
          </a:p>
        </p:txBody>
      </p:sp>
      <p:sp>
        <p:nvSpPr>
          <p:cNvPr id="720" name="Google Shape;720;p92"/>
          <p:cNvSpPr txBox="1"/>
          <p:nvPr/>
        </p:nvSpPr>
        <p:spPr>
          <a:xfrm>
            <a:off x="190925" y="844750"/>
            <a:ext cx="1548300" cy="8238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Lodge now has load of 103  occupants</a:t>
            </a:r>
            <a:endParaRPr b="1"/>
          </a:p>
        </p:txBody>
      </p:sp>
      <p:sp>
        <p:nvSpPr>
          <p:cNvPr id="721" name="Google Shape;721;p92"/>
          <p:cNvSpPr txBox="1"/>
          <p:nvPr/>
        </p:nvSpPr>
        <p:spPr>
          <a:xfrm>
            <a:off x="190925" y="2238250"/>
            <a:ext cx="1548300" cy="9687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Lodge is at the 100 occupant threshold for fire area.</a:t>
            </a:r>
            <a:endParaRPr b="1"/>
          </a:p>
        </p:txBody>
      </p:sp>
      <p:sp>
        <p:nvSpPr>
          <p:cNvPr id="722" name="Google Shape;722;p92"/>
          <p:cNvSpPr txBox="1"/>
          <p:nvPr/>
        </p:nvSpPr>
        <p:spPr>
          <a:xfrm>
            <a:off x="190925" y="3776650"/>
            <a:ext cx="1548300" cy="9687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rPr>
              <a:t>Any addition triggers need for sprinklers or firewall.</a:t>
            </a:r>
            <a:endParaRPr b="1">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3"/>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Intermediate Scope is Eliminated</a:t>
            </a:r>
            <a:endParaRPr b="1"/>
          </a:p>
        </p:txBody>
      </p:sp>
      <p:graphicFrame>
        <p:nvGraphicFramePr>
          <p:cNvPr id="728" name="Google Shape;728;p93"/>
          <p:cNvGraphicFramePr/>
          <p:nvPr/>
        </p:nvGraphicFramePr>
        <p:xfrm>
          <a:off x="222000" y="778950"/>
          <a:ext cx="8732875" cy="419150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t>Kitchen</a:t>
                      </a:r>
                      <a:endParaRPr b="1"/>
                    </a:p>
                  </a:txBody>
                  <a:tcPr marL="45700" marR="45700" marT="45700" marB="45700">
                    <a:solidFill>
                      <a:srgbClr val="EFEFEF"/>
                    </a:solidFill>
                  </a:tcPr>
                </a:tc>
                <a:tc>
                  <a:txBody>
                    <a:bodyPr/>
                    <a:lstStyle/>
                    <a:p>
                      <a:pPr marL="0" lvl="0" indent="0" algn="ctr" rtl="0">
                        <a:spcBef>
                          <a:spcPts val="0"/>
                        </a:spcBef>
                        <a:spcAft>
                          <a:spcPts val="0"/>
                        </a:spcAft>
                        <a:buNone/>
                      </a:pPr>
                      <a:r>
                        <a:rPr lang="en" b="1"/>
                        <a:t>Keep same footprint.</a:t>
                      </a:r>
                      <a:endParaRPr b="1"/>
                    </a:p>
                    <a:p>
                      <a:pPr marL="0" lvl="0" indent="0" algn="ctr" rtl="0">
                        <a:spcBef>
                          <a:spcPts val="0"/>
                        </a:spcBef>
                        <a:spcAft>
                          <a:spcPts val="0"/>
                        </a:spcAft>
                        <a:buNone/>
                      </a:pPr>
                      <a:r>
                        <a:rPr lang="en"/>
                        <a:t>Replace/repair equipment.</a:t>
                      </a:r>
                      <a:endParaRPr/>
                    </a:p>
                  </a:txBody>
                  <a:tcPr marL="45700" marR="45700" marT="45700" marB="45700"/>
                </a:tc>
                <a:tc>
                  <a:txBody>
                    <a:bodyPr/>
                    <a:lstStyle/>
                    <a:p>
                      <a:pPr marL="0" lvl="0" indent="0" algn="ctr" rtl="0">
                        <a:spcBef>
                          <a:spcPts val="0"/>
                        </a:spcBef>
                        <a:spcAft>
                          <a:spcPts val="0"/>
                        </a:spcAft>
                        <a:buNone/>
                      </a:pPr>
                      <a:r>
                        <a:rPr lang="en" b="1"/>
                        <a:t>Keep &amp; expand footprint.</a:t>
                      </a:r>
                      <a:endParaRPr b="1"/>
                    </a:p>
                    <a:p>
                      <a:pPr marL="0" lvl="0" indent="0" algn="ctr" rtl="0">
                        <a:spcBef>
                          <a:spcPts val="0"/>
                        </a:spcBef>
                        <a:spcAft>
                          <a:spcPts val="0"/>
                        </a:spcAft>
                        <a:buNone/>
                      </a:pPr>
                      <a:r>
                        <a:rPr lang="en"/>
                        <a:t>Replace/repair equipment.</a:t>
                      </a:r>
                      <a:endParaRPr/>
                    </a:p>
                    <a:p>
                      <a:pPr marL="0" lvl="0" indent="0" algn="ctr" rtl="0">
                        <a:spcBef>
                          <a:spcPts val="0"/>
                        </a:spcBef>
                        <a:spcAft>
                          <a:spcPts val="0"/>
                        </a:spcAft>
                        <a:buNone/>
                      </a:pPr>
                      <a:r>
                        <a:rPr lang="en" b="1">
                          <a:solidFill>
                            <a:schemeClr val="dk1"/>
                          </a:solidFill>
                        </a:rPr>
                        <a:t>Rebuild shed, raise floor</a:t>
                      </a:r>
                      <a:r>
                        <a:rPr lang="en">
                          <a:solidFill>
                            <a:schemeClr val="dk1"/>
                          </a:solidFill>
                        </a:rPr>
                        <a:t>.</a:t>
                      </a:r>
                      <a:endParaRPr/>
                    </a:p>
                  </a:txBody>
                  <a:tcPr marL="45700" marR="45700" marT="45700" marB="45700"/>
                </a:tc>
                <a:tc>
                  <a:txBody>
                    <a:bodyPr/>
                    <a:lstStyle/>
                    <a:p>
                      <a:pPr marL="0" lvl="0" indent="0" algn="ctr" rtl="0">
                        <a:spcBef>
                          <a:spcPts val="0"/>
                        </a:spcBef>
                        <a:spcAft>
                          <a:spcPts val="0"/>
                        </a:spcAft>
                        <a:buNone/>
                      </a:pPr>
                      <a:r>
                        <a:rPr lang="en" b="1"/>
                        <a:t>Build new kitchen </a:t>
                      </a:r>
                      <a:r>
                        <a:rPr lang="en" sz="1300" b="1"/>
                        <a:t>building</a:t>
                      </a:r>
                      <a:endParaRPr sz="1300" b="1"/>
                    </a:p>
                    <a:p>
                      <a:pPr marL="0" lvl="0" indent="0" algn="ctr" rtl="0">
                        <a:spcBef>
                          <a:spcPts val="0"/>
                        </a:spcBef>
                        <a:spcAft>
                          <a:spcPts val="0"/>
                        </a:spcAft>
                        <a:buNone/>
                      </a:pPr>
                      <a:r>
                        <a:rPr lang="en">
                          <a:solidFill>
                            <a:schemeClr val="dk1"/>
                          </a:solidFill>
                        </a:rPr>
                        <a:t>Replace/repair equipment.</a:t>
                      </a:r>
                      <a:br>
                        <a:rPr lang="en">
                          <a:solidFill>
                            <a:schemeClr val="dk1"/>
                          </a:solidFill>
                        </a:rPr>
                      </a:br>
                      <a:r>
                        <a:rPr lang="en" b="1"/>
                        <a:t>Add grill within kitchen.</a:t>
                      </a:r>
                      <a:endParaRPr b="1"/>
                    </a:p>
                  </a:txBody>
                  <a:tcPr marL="45700" marR="45700" marT="45700" marB="45700"/>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Dining Room</a:t>
                      </a:r>
                      <a:endParaRPr b="1"/>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Keep existing. </a:t>
                      </a:r>
                      <a:endParaRPr b="1"/>
                    </a:p>
                    <a:p>
                      <a:pPr marL="0" lvl="0" indent="0" algn="ctr" rtl="0">
                        <a:spcBef>
                          <a:spcPts val="0"/>
                        </a:spcBef>
                        <a:spcAft>
                          <a:spcPts val="0"/>
                        </a:spcAft>
                        <a:buNone/>
                      </a:pPr>
                      <a:r>
                        <a:rPr lang="en"/>
                        <a:t>Repair porch</a:t>
                      </a: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Keep and expand existing</a:t>
                      </a:r>
                      <a:endParaRPr b="1"/>
                    </a:p>
                    <a:p>
                      <a:pPr marL="0" lvl="0" indent="0" algn="ctr" rtl="0">
                        <a:spcBef>
                          <a:spcPts val="0"/>
                        </a:spcBef>
                        <a:spcAft>
                          <a:spcPts val="0"/>
                        </a:spcAft>
                        <a:buNone/>
                      </a:pPr>
                      <a:r>
                        <a:rPr lang="en"/>
                        <a:t>Rebuild and expand porch</a:t>
                      </a: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Rebuild new Dining Room</a:t>
                      </a:r>
                      <a:r>
                        <a:rPr lang="en"/>
                        <a:t> by repurposing old kitchen</a:t>
                      </a:r>
                      <a:endParaRPr/>
                    </a:p>
                  </a:txBody>
                  <a:tcPr marL="45700" marR="45700" marT="45700" marB="4570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Accessibility </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Replace Jill with </a:t>
                      </a:r>
                      <a:r>
                        <a:rPr lang="en" b="1"/>
                        <a:t>1 ADA bathroom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rPr>
                        <a:t>Build 1 new ADA </a:t>
                      </a:r>
                      <a:br>
                        <a:rPr lang="en" b="1">
                          <a:solidFill>
                            <a:srgbClr val="FFFFFF"/>
                          </a:solidFill>
                        </a:rPr>
                      </a:br>
                      <a:r>
                        <a:rPr lang="en" b="1">
                          <a:solidFill>
                            <a:srgbClr val="FFFFFF"/>
                          </a:solidFill>
                        </a:rPr>
                        <a:t>Bathroom. Need 2.</a:t>
                      </a:r>
                      <a:endParaRPr b="1">
                        <a:solidFill>
                          <a:srgbClr val="FFFFFF"/>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a:t>Build </a:t>
                      </a:r>
                      <a:r>
                        <a:rPr lang="en" b="1"/>
                        <a:t>2 new ADA </a:t>
                      </a:r>
                      <a:r>
                        <a:rPr lang="en"/>
                        <a:t>bathrooms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t>Gross Footprint</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2,650 ft</a:t>
                      </a:r>
                      <a:r>
                        <a:rPr lang="en" baseline="30000"/>
                        <a:t>2</a:t>
                      </a:r>
                      <a:endParaRPr baseline="30000"/>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2,800 ft</a:t>
                      </a:r>
                      <a:r>
                        <a:rPr lang="en" b="1" baseline="30000"/>
                        <a:t>2</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a:solidFill>
                            <a:schemeClr val="dk1"/>
                          </a:solidFill>
                        </a:rPr>
                        <a:t>3,425 ft</a:t>
                      </a:r>
                      <a:r>
                        <a:rPr lang="en" baseline="30000">
                          <a:solidFill>
                            <a:schemeClr val="dk1"/>
                          </a:solidFill>
                        </a:rPr>
                        <a:t>2</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t>Fire Code Building Occupancy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103</a:t>
                      </a:r>
                      <a:endParaRPr/>
                    </a:p>
                    <a:p>
                      <a:pPr marL="0" lvl="0" indent="0" algn="ctr" rtl="0">
                        <a:spcBef>
                          <a:spcPts val="0"/>
                        </a:spcBef>
                        <a:spcAft>
                          <a:spcPts val="0"/>
                        </a:spcAft>
                        <a:buNone/>
                      </a:pPr>
                      <a:r>
                        <a:rPr lang="en" b="1"/>
                        <a:t>No change, no triggers.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114</a:t>
                      </a:r>
                      <a:endParaRPr b="1"/>
                    </a:p>
                    <a:p>
                      <a:pPr marL="0" lvl="0" indent="0" algn="ctr" rtl="0">
                        <a:spcBef>
                          <a:spcPts val="0"/>
                        </a:spcBef>
                        <a:spcAft>
                          <a:spcPts val="0"/>
                        </a:spcAft>
                        <a:buNone/>
                      </a:pPr>
                      <a:r>
                        <a:rPr lang="en" b="1">
                          <a:solidFill>
                            <a:srgbClr val="FFFFFF"/>
                          </a:solidFill>
                        </a:rPr>
                        <a:t>Requires a firewall </a:t>
                      </a:r>
                      <a:br>
                        <a:rPr lang="en" b="1">
                          <a:solidFill>
                            <a:srgbClr val="FFFFFF"/>
                          </a:solidFill>
                        </a:rPr>
                      </a:br>
                      <a:r>
                        <a:rPr lang="en" b="1">
                          <a:solidFill>
                            <a:srgbClr val="FFFFFF"/>
                          </a:solidFill>
                        </a:rPr>
                        <a:t>or sprinkler system</a:t>
                      </a:r>
                      <a:endParaRPr b="1">
                        <a:solidFill>
                          <a:srgbClr val="FFFFFF"/>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a:t>139</a:t>
                      </a:r>
                      <a:endParaRPr/>
                    </a:p>
                    <a:p>
                      <a:pPr marL="0" lvl="0" indent="0" algn="ctr" rtl="0">
                        <a:spcBef>
                          <a:spcPts val="0"/>
                        </a:spcBef>
                        <a:spcAft>
                          <a:spcPts val="0"/>
                        </a:spcAft>
                        <a:buNone/>
                      </a:pPr>
                      <a:r>
                        <a:rPr lang="en">
                          <a:solidFill>
                            <a:schemeClr val="dk1"/>
                          </a:solidFill>
                        </a:rPr>
                        <a:t>Firewall between dining room and lodge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89875">
                <a:tc>
                  <a:txBody>
                    <a:bodyPr/>
                    <a:lstStyle/>
                    <a:p>
                      <a:pPr marL="0" lvl="0" indent="0" algn="ctr" rtl="0">
                        <a:spcBef>
                          <a:spcPts val="0"/>
                        </a:spcBef>
                        <a:spcAft>
                          <a:spcPts val="0"/>
                        </a:spcAft>
                        <a:buNone/>
                      </a:pPr>
                      <a:r>
                        <a:rPr lang="en" b="1"/>
                        <a:t>Living Area</a:t>
                      </a:r>
                      <a:endParaRPr b="1"/>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Expand to entire Lodge</a:t>
                      </a:r>
                      <a:r>
                        <a:rPr lang="en"/>
                        <a:t>.</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78700">
                <a:tc>
                  <a:txBody>
                    <a:bodyPr/>
                    <a:lstStyle/>
                    <a:p>
                      <a:pPr marL="0" lvl="0" indent="0" algn="ctr" rtl="0">
                        <a:spcBef>
                          <a:spcPts val="0"/>
                        </a:spcBef>
                        <a:spcAft>
                          <a:spcPts val="0"/>
                        </a:spcAft>
                        <a:buNone/>
                      </a:pPr>
                      <a:r>
                        <a:rPr lang="en" b="1"/>
                        <a:t>Sustainability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en" b="1"/>
                        <a:t>Cost Estimate</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b="1">
                          <a:solidFill>
                            <a:srgbClr val="FFFFFF"/>
                          </a:solidFill>
                        </a:rPr>
                        <a:t>TBD</a:t>
                      </a:r>
                      <a:endParaRPr b="1">
                        <a:solidFill>
                          <a:srgbClr val="FFFFFF"/>
                        </a:solidFill>
                      </a:endParaRPr>
                    </a:p>
                  </a:txBody>
                  <a:tcPr marL="45700" marR="45700" marT="45700" marB="45700">
                    <a:lnT w="9525" cap="flat" cmpd="sng">
                      <a:solidFill>
                        <a:srgbClr val="9E9E9E"/>
                      </a:solidFill>
                      <a:prstDash val="solid"/>
                      <a:round/>
                      <a:headEnd type="none" w="sm" len="sm"/>
                      <a:tailEnd type="none" w="sm" len="sm"/>
                    </a:lnT>
                    <a:solidFill>
                      <a:srgbClr val="FF0000"/>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
        <p:nvSpPr>
          <p:cNvPr id="729" name="Google Shape;729;p93"/>
          <p:cNvSpPr/>
          <p:nvPr/>
        </p:nvSpPr>
        <p:spPr>
          <a:xfrm>
            <a:off x="6318400" y="2536850"/>
            <a:ext cx="678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3"/>
          <p:cNvSpPr/>
          <p:nvPr/>
        </p:nvSpPr>
        <p:spPr>
          <a:xfrm>
            <a:off x="6318400" y="3104875"/>
            <a:ext cx="678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93"/>
          <p:cNvSpPr/>
          <p:nvPr/>
        </p:nvSpPr>
        <p:spPr>
          <a:xfrm>
            <a:off x="6318400" y="4524725"/>
            <a:ext cx="678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4"/>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Minimum Scope is also Eliminated</a:t>
            </a:r>
            <a:endParaRPr b="1"/>
          </a:p>
        </p:txBody>
      </p:sp>
      <p:graphicFrame>
        <p:nvGraphicFramePr>
          <p:cNvPr id="738" name="Google Shape;738;p94"/>
          <p:cNvGraphicFramePr/>
          <p:nvPr/>
        </p:nvGraphicFramePr>
        <p:xfrm>
          <a:off x="222000" y="778950"/>
          <a:ext cx="8732875" cy="4191504"/>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lnR w="9525" cap="flat" cmpd="sng">
                      <a:solidFill>
                        <a:srgbClr val="9E9E9E"/>
                      </a:solidFill>
                      <a:prstDash val="solid"/>
                      <a:round/>
                      <a:headEnd type="none" w="sm" len="sm"/>
                      <a:tailEnd type="none" w="sm" len="sm"/>
                    </a:lnR>
                    <a:solidFill>
                      <a:srgbClr val="D9D9D9"/>
                    </a:solidFill>
                  </a:tcPr>
                </a:tc>
                <a:tc>
                  <a:txBody>
                    <a:bodyPr/>
                    <a:lstStyle/>
                    <a:p>
                      <a:pPr marL="0" lvl="0" indent="0" algn="ctr" rtl="0">
                        <a:spcBef>
                          <a:spcPts val="0"/>
                        </a:spcBef>
                        <a:spcAft>
                          <a:spcPts val="0"/>
                        </a:spcAft>
                        <a:buNone/>
                      </a:pPr>
                      <a:r>
                        <a:rPr lang="en" sz="1800" b="1">
                          <a:solidFill>
                            <a:srgbClr val="B7B7B7"/>
                          </a:solidFill>
                        </a:rPr>
                        <a:t>Intermediate</a:t>
                      </a:r>
                      <a:endParaRPr sz="1800" b="1">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lnL w="9525" cap="flat" cmpd="sng">
                      <a:solidFill>
                        <a:srgbClr val="9E9E9E"/>
                      </a:solidFill>
                      <a:prstDash val="solid"/>
                      <a:round/>
                      <a:headEnd type="none" w="sm" len="sm"/>
                      <a:tailEnd type="none" w="sm" len="sm"/>
                    </a:lnL>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t>Kitchen</a:t>
                      </a:r>
                      <a:endParaRPr b="1"/>
                    </a:p>
                  </a:txBody>
                  <a:tcPr marL="45700" marR="45700" marT="45700" marB="45700">
                    <a:solidFill>
                      <a:srgbClr val="EFEFEF"/>
                    </a:solidFill>
                  </a:tcPr>
                </a:tc>
                <a:tc>
                  <a:txBody>
                    <a:bodyPr/>
                    <a:lstStyle/>
                    <a:p>
                      <a:pPr marL="0" lvl="0" indent="0" algn="ctr" rtl="0">
                        <a:spcBef>
                          <a:spcPts val="0"/>
                        </a:spcBef>
                        <a:spcAft>
                          <a:spcPts val="0"/>
                        </a:spcAft>
                        <a:buNone/>
                      </a:pPr>
                      <a:r>
                        <a:rPr lang="en" b="1"/>
                        <a:t>Keep same footprint.</a:t>
                      </a:r>
                      <a:endParaRPr b="1"/>
                    </a:p>
                    <a:p>
                      <a:pPr marL="0" lvl="0" indent="0" algn="ctr" rtl="0">
                        <a:spcBef>
                          <a:spcPts val="0"/>
                        </a:spcBef>
                        <a:spcAft>
                          <a:spcPts val="0"/>
                        </a:spcAft>
                        <a:buNone/>
                      </a:pPr>
                      <a:r>
                        <a:rPr lang="en"/>
                        <a:t>Replace/repair equipment.</a:t>
                      </a:r>
                      <a:endParaRPr/>
                    </a:p>
                  </a:txBody>
                  <a:tcPr marL="45700" marR="45700" marT="45700" marB="457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b="1">
                          <a:solidFill>
                            <a:srgbClr val="B7B7B7"/>
                          </a:solidFill>
                        </a:rPr>
                        <a:t>Keep &amp; expand footprint.</a:t>
                      </a:r>
                      <a:endParaRPr b="1">
                        <a:solidFill>
                          <a:srgbClr val="B7B7B7"/>
                        </a:solidFill>
                      </a:endParaRPr>
                    </a:p>
                    <a:p>
                      <a:pPr marL="0" lvl="0" indent="0" algn="ctr" rtl="0">
                        <a:spcBef>
                          <a:spcPts val="0"/>
                        </a:spcBef>
                        <a:spcAft>
                          <a:spcPts val="0"/>
                        </a:spcAft>
                        <a:buNone/>
                      </a:pPr>
                      <a:r>
                        <a:rPr lang="en">
                          <a:solidFill>
                            <a:srgbClr val="B7B7B7"/>
                          </a:solidFill>
                        </a:rPr>
                        <a:t>Replace/repair equipment.</a:t>
                      </a:r>
                      <a:endParaRPr>
                        <a:solidFill>
                          <a:srgbClr val="B7B7B7"/>
                        </a:solidFill>
                      </a:endParaRPr>
                    </a:p>
                    <a:p>
                      <a:pPr marL="0" lvl="0" indent="0" algn="ctr" rtl="0">
                        <a:spcBef>
                          <a:spcPts val="0"/>
                        </a:spcBef>
                        <a:spcAft>
                          <a:spcPts val="0"/>
                        </a:spcAft>
                        <a:buNone/>
                      </a:pPr>
                      <a:r>
                        <a:rPr lang="en" b="1">
                          <a:solidFill>
                            <a:srgbClr val="B7B7B7"/>
                          </a:solidFill>
                        </a:rPr>
                        <a:t>Rebuild shed, raise floor</a:t>
                      </a:r>
                      <a:r>
                        <a:rPr lang="en">
                          <a:solidFill>
                            <a:srgbClr val="B7B7B7"/>
                          </a:solidFill>
                        </a:rPr>
                        <a:t>.</a:t>
                      </a:r>
                      <a:endParaRPr>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t>Build new kitchen </a:t>
                      </a:r>
                      <a:r>
                        <a:rPr lang="en" sz="1300" b="1"/>
                        <a:t>building</a:t>
                      </a:r>
                      <a:endParaRPr sz="1300" b="1"/>
                    </a:p>
                    <a:p>
                      <a:pPr marL="0" lvl="0" indent="0" algn="ctr" rtl="0">
                        <a:spcBef>
                          <a:spcPts val="0"/>
                        </a:spcBef>
                        <a:spcAft>
                          <a:spcPts val="0"/>
                        </a:spcAft>
                        <a:buNone/>
                      </a:pPr>
                      <a:r>
                        <a:rPr lang="en">
                          <a:solidFill>
                            <a:schemeClr val="dk1"/>
                          </a:solidFill>
                        </a:rPr>
                        <a:t>Replace/repair equipment.</a:t>
                      </a:r>
                      <a:br>
                        <a:rPr lang="en">
                          <a:solidFill>
                            <a:schemeClr val="dk1"/>
                          </a:solidFill>
                        </a:rPr>
                      </a:br>
                      <a:r>
                        <a:rPr lang="en" b="1"/>
                        <a:t>Add grill within kitchen.</a:t>
                      </a:r>
                      <a:endParaRPr b="1"/>
                    </a:p>
                  </a:txBody>
                  <a:tcPr marL="45700" marR="45700" marT="45700" marB="45700">
                    <a:lnL w="9525" cap="flat" cmpd="sng">
                      <a:solidFill>
                        <a:srgbClr val="9E9E9E"/>
                      </a:solidFill>
                      <a:prstDash val="solid"/>
                      <a:round/>
                      <a:headEnd type="none" w="sm" len="sm"/>
                      <a:tailEnd type="none" w="sm" len="sm"/>
                    </a:lnL>
                    <a:solidFill>
                      <a:srgbClr val="00FF00"/>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Dining Room</a:t>
                      </a:r>
                      <a:endParaRPr b="1"/>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FFFFFF"/>
                          </a:solidFill>
                        </a:rPr>
                        <a:t>Keep existing. </a:t>
                      </a:r>
                      <a:endParaRPr>
                        <a:solidFill>
                          <a:srgbClr val="FFFFFF"/>
                        </a:solidFill>
                      </a:endParaRPr>
                    </a:p>
                    <a:p>
                      <a:pPr marL="0" lvl="0" indent="0" algn="ctr" rtl="0">
                        <a:spcBef>
                          <a:spcPts val="0"/>
                        </a:spcBef>
                        <a:spcAft>
                          <a:spcPts val="0"/>
                        </a:spcAft>
                        <a:buNone/>
                      </a:pPr>
                      <a:r>
                        <a:rPr lang="en">
                          <a:solidFill>
                            <a:srgbClr val="FFFFFF"/>
                          </a:solidFill>
                        </a:rPr>
                        <a:t>Not ADA code compliant.</a:t>
                      </a:r>
                      <a:endParaRPr>
                        <a:solidFill>
                          <a:srgbClr val="FFFFFF"/>
                        </a:solidFill>
                      </a:endParaRPr>
                    </a:p>
                  </a:txBody>
                  <a:tcPr marL="45700" marR="45700" marT="45700" marB="45700">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b="1">
                          <a:solidFill>
                            <a:srgbClr val="B7B7B7"/>
                          </a:solidFill>
                        </a:rPr>
                        <a:t>Keep and expand existing</a:t>
                      </a:r>
                      <a:endParaRPr b="1">
                        <a:solidFill>
                          <a:srgbClr val="B7B7B7"/>
                        </a:solidFill>
                      </a:endParaRPr>
                    </a:p>
                    <a:p>
                      <a:pPr marL="0" lvl="0" indent="0" algn="ctr" rtl="0">
                        <a:spcBef>
                          <a:spcPts val="0"/>
                        </a:spcBef>
                        <a:spcAft>
                          <a:spcPts val="0"/>
                        </a:spcAft>
                        <a:buNone/>
                      </a:pPr>
                      <a:r>
                        <a:rPr lang="en">
                          <a:solidFill>
                            <a:srgbClr val="B7B7B7"/>
                          </a:solidFill>
                        </a:rPr>
                        <a:t>Rebuild and expand porch</a:t>
                      </a:r>
                      <a:endParaRPr>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t>Rebuild new Dining Room</a:t>
                      </a:r>
                      <a:r>
                        <a:rPr lang="en"/>
                        <a:t> by repurposing old kitchen</a:t>
                      </a:r>
                      <a:endParaRPr/>
                    </a:p>
                  </a:txBody>
                  <a:tcPr marL="45700" marR="45700" marT="45700" marB="45700">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Accessibility </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FFFFFF"/>
                          </a:solidFill>
                        </a:rPr>
                        <a:t>Replace Jill with 1 ADA bathroom. Not compliant.</a:t>
                      </a:r>
                      <a:endParaRPr>
                        <a:solidFill>
                          <a:srgbClr val="FFFFFF"/>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a:solidFill>
                            <a:srgbClr val="B7B7B7"/>
                          </a:solidFill>
                        </a:rPr>
                        <a:t>Build </a:t>
                      </a:r>
                      <a:r>
                        <a:rPr lang="en" b="1">
                          <a:solidFill>
                            <a:srgbClr val="B7B7B7"/>
                          </a:solidFill>
                        </a:rPr>
                        <a:t>1 new ADA </a:t>
                      </a:r>
                      <a:br>
                        <a:rPr lang="en" b="1">
                          <a:solidFill>
                            <a:srgbClr val="B7B7B7"/>
                          </a:solidFill>
                        </a:rPr>
                      </a:br>
                      <a:r>
                        <a:rPr lang="en">
                          <a:solidFill>
                            <a:srgbClr val="B7B7B7"/>
                          </a:solidFill>
                        </a:rPr>
                        <a:t>Bathroom.</a:t>
                      </a:r>
                      <a:endParaRPr b="1">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t>Build </a:t>
                      </a:r>
                      <a:r>
                        <a:rPr lang="en" b="1"/>
                        <a:t>2 new ADA </a:t>
                      </a:r>
                      <a:r>
                        <a:rPr lang="en"/>
                        <a:t>bathrooms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t>Gross Footprint</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2,650 ft</a:t>
                      </a:r>
                      <a:r>
                        <a:rPr lang="en" baseline="30000"/>
                        <a:t>2</a:t>
                      </a:r>
                      <a:endParaRPr baseline="30000"/>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B7B7B7"/>
                          </a:solidFill>
                        </a:rPr>
                        <a:t>2,800 ft</a:t>
                      </a:r>
                      <a:r>
                        <a:rPr lang="en" baseline="30000">
                          <a:solidFill>
                            <a:srgbClr val="B7B7B7"/>
                          </a:solidFill>
                        </a:rPr>
                        <a:t>2</a:t>
                      </a:r>
                      <a:endParaRPr b="1">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chemeClr val="dk1"/>
                          </a:solidFill>
                        </a:rPr>
                        <a:t>3,425 ft</a:t>
                      </a:r>
                      <a:r>
                        <a:rPr lang="en" baseline="30000">
                          <a:solidFill>
                            <a:schemeClr val="dk1"/>
                          </a:solidFill>
                        </a:rPr>
                        <a:t>2</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t>Fire Code Building Occupancy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103</a:t>
                      </a:r>
                      <a:endParaRPr/>
                    </a:p>
                    <a:p>
                      <a:pPr marL="0" lvl="0" indent="0" algn="ctr" rtl="0">
                        <a:spcBef>
                          <a:spcPts val="0"/>
                        </a:spcBef>
                        <a:spcAft>
                          <a:spcPts val="0"/>
                        </a:spcAft>
                        <a:buNone/>
                      </a:pPr>
                      <a:r>
                        <a:rPr lang="en" b="1"/>
                        <a:t>No change, no triggers.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B7B7B7"/>
                          </a:solidFill>
                        </a:rPr>
                        <a:t>114</a:t>
                      </a:r>
                      <a:endParaRPr>
                        <a:solidFill>
                          <a:srgbClr val="B7B7B7"/>
                        </a:solidFill>
                      </a:endParaRPr>
                    </a:p>
                    <a:p>
                      <a:pPr marL="0" lvl="0" indent="0" algn="ctr" rtl="0">
                        <a:spcBef>
                          <a:spcPts val="0"/>
                        </a:spcBef>
                        <a:spcAft>
                          <a:spcPts val="0"/>
                        </a:spcAft>
                        <a:buNone/>
                      </a:pPr>
                      <a:r>
                        <a:rPr lang="en">
                          <a:solidFill>
                            <a:srgbClr val="B7B7B7"/>
                          </a:solidFill>
                        </a:rPr>
                        <a:t>Requires a firewall </a:t>
                      </a:r>
                      <a:br>
                        <a:rPr lang="en">
                          <a:solidFill>
                            <a:srgbClr val="B7B7B7"/>
                          </a:solidFill>
                        </a:rPr>
                      </a:br>
                      <a:r>
                        <a:rPr lang="en">
                          <a:solidFill>
                            <a:srgbClr val="B7B7B7"/>
                          </a:solidFill>
                        </a:rPr>
                        <a:t>or sprinkler system</a:t>
                      </a:r>
                      <a:endParaRPr b="1">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t>139</a:t>
                      </a:r>
                      <a:endParaRPr/>
                    </a:p>
                    <a:p>
                      <a:pPr marL="0" lvl="0" indent="0" algn="ctr" rtl="0">
                        <a:spcBef>
                          <a:spcPts val="0"/>
                        </a:spcBef>
                        <a:spcAft>
                          <a:spcPts val="0"/>
                        </a:spcAft>
                        <a:buNone/>
                      </a:pPr>
                      <a:r>
                        <a:rPr lang="en">
                          <a:solidFill>
                            <a:schemeClr val="dk1"/>
                          </a:solidFill>
                        </a:rPr>
                        <a:t>Firewall between dining room and lodge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89875">
                <a:tc>
                  <a:txBody>
                    <a:bodyPr/>
                    <a:lstStyle/>
                    <a:p>
                      <a:pPr marL="0" lvl="0" indent="0" algn="ctr" rtl="0">
                        <a:spcBef>
                          <a:spcPts val="0"/>
                        </a:spcBef>
                        <a:spcAft>
                          <a:spcPts val="0"/>
                        </a:spcAft>
                        <a:buNone/>
                      </a:pPr>
                      <a:r>
                        <a:rPr lang="en" b="1"/>
                        <a:t>Living Area</a:t>
                      </a:r>
                      <a:endParaRPr b="1"/>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No change.</a:t>
                      </a:r>
                      <a:endParaRPr/>
                    </a:p>
                  </a:txBody>
                  <a:tcPr marL="45700" marR="45700" marT="45700" marB="4570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B7B7B7"/>
                          </a:solidFill>
                        </a:rPr>
                        <a:t>No change.</a:t>
                      </a:r>
                      <a:endParaRPr>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t>Expand to entire Lodge</a:t>
                      </a:r>
                      <a:r>
                        <a:rPr lang="en"/>
                        <a:t>.</a:t>
                      </a:r>
                      <a:endParaRPr/>
                    </a:p>
                  </a:txBody>
                  <a:tcPr marL="45700" marR="45700" marT="45700" marB="45700">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FF00"/>
                    </a:solidFill>
                  </a:tcPr>
                </a:tc>
                <a:extLst>
                  <a:ext uri="{0D108BD9-81ED-4DB2-BD59-A6C34878D82A}">
                    <a16:rowId xmlns:a16="http://schemas.microsoft.com/office/drawing/2014/main" val="10006"/>
                  </a:ext>
                </a:extLst>
              </a:tr>
              <a:tr h="278700">
                <a:tc>
                  <a:txBody>
                    <a:bodyPr/>
                    <a:lstStyle/>
                    <a:p>
                      <a:pPr marL="0" lvl="0" indent="0" algn="ctr" rtl="0">
                        <a:spcBef>
                          <a:spcPts val="0"/>
                        </a:spcBef>
                        <a:spcAft>
                          <a:spcPts val="0"/>
                        </a:spcAft>
                        <a:buNone/>
                      </a:pPr>
                      <a:r>
                        <a:rPr lang="en" b="1"/>
                        <a:t>Sustainability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B7B7B7"/>
                          </a:solidFill>
                        </a:rPr>
                        <a:t>Solar is scalable</a:t>
                      </a:r>
                      <a:endParaRPr>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en" b="1"/>
                        <a:t>Cost Estimate</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t>TBD</a:t>
                      </a:r>
                      <a:endParaRPr/>
                    </a:p>
                  </a:txBody>
                  <a:tcPr marL="45700" marR="45700" marT="45700" marB="45700">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rgbClr val="FFFF00"/>
                    </a:solidFill>
                  </a:tcPr>
                </a:tc>
                <a:tc>
                  <a:txBody>
                    <a:bodyPr/>
                    <a:lstStyle/>
                    <a:p>
                      <a:pPr marL="0" lvl="0" indent="0" algn="ctr" rtl="0">
                        <a:spcBef>
                          <a:spcPts val="0"/>
                        </a:spcBef>
                        <a:spcAft>
                          <a:spcPts val="0"/>
                        </a:spcAft>
                        <a:buNone/>
                      </a:pPr>
                      <a:r>
                        <a:rPr lang="en">
                          <a:solidFill>
                            <a:srgbClr val="B7B7B7"/>
                          </a:solidFill>
                        </a:rPr>
                        <a:t>TBD</a:t>
                      </a:r>
                      <a:endParaRPr>
                        <a:solidFill>
                          <a:srgbClr val="B7B7B7"/>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t>TBD</a:t>
                      </a:r>
                      <a:endParaRPr/>
                    </a:p>
                  </a:txBody>
                  <a:tcPr marL="45700" marR="45700" marT="45700" marB="45700">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solidFill>
                      <a:srgbClr val="FFFF00"/>
                    </a:solidFill>
                  </a:tcPr>
                </a:tc>
                <a:extLst>
                  <a:ext uri="{0D108BD9-81ED-4DB2-BD59-A6C34878D82A}">
                    <a16:rowId xmlns:a16="http://schemas.microsoft.com/office/drawing/2014/main" val="10008"/>
                  </a:ext>
                </a:extLst>
              </a:tr>
            </a:tbl>
          </a:graphicData>
        </a:graphic>
      </p:graphicFrame>
      <p:sp>
        <p:nvSpPr>
          <p:cNvPr id="739" name="Google Shape;739;p94"/>
          <p:cNvSpPr/>
          <p:nvPr/>
        </p:nvSpPr>
        <p:spPr>
          <a:xfrm>
            <a:off x="4172832" y="1886250"/>
            <a:ext cx="2421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94"/>
          <p:cNvSpPr/>
          <p:nvPr/>
        </p:nvSpPr>
        <p:spPr>
          <a:xfrm>
            <a:off x="4172832" y="2571750"/>
            <a:ext cx="2421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94"/>
          <p:cNvSpPr/>
          <p:nvPr/>
        </p:nvSpPr>
        <p:spPr>
          <a:xfrm>
            <a:off x="4172832" y="3922825"/>
            <a:ext cx="2421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4"/>
          <p:cNvSpPr/>
          <p:nvPr/>
        </p:nvSpPr>
        <p:spPr>
          <a:xfrm>
            <a:off x="4172832" y="1143950"/>
            <a:ext cx="2421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4"/>
          <p:cNvSpPr/>
          <p:nvPr/>
        </p:nvSpPr>
        <p:spPr>
          <a:xfrm>
            <a:off x="4172832" y="4524725"/>
            <a:ext cx="2421900" cy="313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95"/>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Expanded Scope Recommended</a:t>
            </a:r>
            <a:endParaRPr b="1"/>
          </a:p>
        </p:txBody>
      </p:sp>
      <p:graphicFrame>
        <p:nvGraphicFramePr>
          <p:cNvPr id="750" name="Google Shape;750;p95"/>
          <p:cNvGraphicFramePr/>
          <p:nvPr/>
        </p:nvGraphicFramePr>
        <p:xfrm>
          <a:off x="222000" y="778950"/>
          <a:ext cx="8732875" cy="4191569"/>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t>Kitchen</a:t>
                      </a:r>
                      <a:endParaRPr b="1"/>
                    </a:p>
                  </a:txBody>
                  <a:tcPr marL="45700" marR="45700" marT="45700" marB="45700">
                    <a:solidFill>
                      <a:srgbClr val="EFEFEF"/>
                    </a:solidFill>
                  </a:tcPr>
                </a:tc>
                <a:tc>
                  <a:txBody>
                    <a:bodyPr/>
                    <a:lstStyle/>
                    <a:p>
                      <a:pPr marL="0" lvl="0" indent="0" algn="ctr" rtl="0">
                        <a:spcBef>
                          <a:spcPts val="0"/>
                        </a:spcBef>
                        <a:spcAft>
                          <a:spcPts val="0"/>
                        </a:spcAft>
                        <a:buNone/>
                      </a:pPr>
                      <a:r>
                        <a:rPr lang="en" b="1">
                          <a:solidFill>
                            <a:srgbClr val="666666"/>
                          </a:solidFill>
                        </a:rPr>
                        <a:t>Keep same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txBody>
                  <a:tcPr marL="45700" marR="45700" marT="45700" marB="45700">
                    <a:solidFill>
                      <a:srgbClr val="F3F3F3"/>
                    </a:solidFill>
                  </a:tcPr>
                </a:tc>
                <a:tc>
                  <a:txBody>
                    <a:bodyPr/>
                    <a:lstStyle/>
                    <a:p>
                      <a:pPr marL="0" lvl="0" indent="0" algn="ctr" rtl="0">
                        <a:spcBef>
                          <a:spcPts val="0"/>
                        </a:spcBef>
                        <a:spcAft>
                          <a:spcPts val="0"/>
                        </a:spcAft>
                        <a:buNone/>
                      </a:pPr>
                      <a:r>
                        <a:rPr lang="en" b="1">
                          <a:solidFill>
                            <a:srgbClr val="666666"/>
                          </a:solidFill>
                        </a:rPr>
                        <a:t>Keep &amp; expand footprint.</a:t>
                      </a:r>
                      <a:endParaRPr b="1">
                        <a:solidFill>
                          <a:srgbClr val="666666"/>
                        </a:solidFill>
                      </a:endParaRPr>
                    </a:p>
                    <a:p>
                      <a:pPr marL="0" lvl="0" indent="0" algn="ctr" rtl="0">
                        <a:spcBef>
                          <a:spcPts val="0"/>
                        </a:spcBef>
                        <a:spcAft>
                          <a:spcPts val="0"/>
                        </a:spcAft>
                        <a:buNone/>
                      </a:pPr>
                      <a:r>
                        <a:rPr lang="en">
                          <a:solidFill>
                            <a:srgbClr val="666666"/>
                          </a:solidFill>
                        </a:rPr>
                        <a:t>Replace/repair equipment.</a:t>
                      </a:r>
                      <a:endParaRPr>
                        <a:solidFill>
                          <a:srgbClr val="666666"/>
                        </a:solidFill>
                      </a:endParaRPr>
                    </a:p>
                    <a:p>
                      <a:pPr marL="0" lvl="0" indent="0" algn="ctr" rtl="0">
                        <a:spcBef>
                          <a:spcPts val="0"/>
                        </a:spcBef>
                        <a:spcAft>
                          <a:spcPts val="0"/>
                        </a:spcAft>
                        <a:buNone/>
                      </a:pPr>
                      <a:r>
                        <a:rPr lang="en" b="1">
                          <a:solidFill>
                            <a:srgbClr val="666666"/>
                          </a:solidFill>
                        </a:rPr>
                        <a:t>Rebuild shed, raise floor</a:t>
                      </a:r>
                      <a:r>
                        <a:rPr lang="en">
                          <a:solidFill>
                            <a:srgbClr val="666666"/>
                          </a:solidFill>
                        </a:rPr>
                        <a:t>.</a:t>
                      </a:r>
                      <a:endParaRPr>
                        <a:solidFill>
                          <a:srgbClr val="666666"/>
                        </a:solidFill>
                      </a:endParaRPr>
                    </a:p>
                  </a:txBody>
                  <a:tcPr marL="45700" marR="45700" marT="45700" marB="45700">
                    <a:solidFill>
                      <a:srgbClr val="EFEFEF"/>
                    </a:solidFill>
                  </a:tcPr>
                </a:tc>
                <a:tc>
                  <a:txBody>
                    <a:bodyPr/>
                    <a:lstStyle/>
                    <a:p>
                      <a:pPr marL="0" lvl="0" indent="0" algn="ctr" rtl="0">
                        <a:spcBef>
                          <a:spcPts val="0"/>
                        </a:spcBef>
                        <a:spcAft>
                          <a:spcPts val="0"/>
                        </a:spcAft>
                        <a:buNone/>
                      </a:pPr>
                      <a:r>
                        <a:rPr lang="en" b="1"/>
                        <a:t>Build new kitchen </a:t>
                      </a:r>
                      <a:r>
                        <a:rPr lang="en" sz="1300" b="1"/>
                        <a:t>building</a:t>
                      </a:r>
                      <a:endParaRPr sz="1300" b="1"/>
                    </a:p>
                    <a:p>
                      <a:pPr marL="0" lvl="0" indent="0" algn="ctr" rtl="0">
                        <a:spcBef>
                          <a:spcPts val="0"/>
                        </a:spcBef>
                        <a:spcAft>
                          <a:spcPts val="0"/>
                        </a:spcAft>
                        <a:buNone/>
                      </a:pPr>
                      <a:r>
                        <a:rPr lang="en">
                          <a:solidFill>
                            <a:schemeClr val="dk1"/>
                          </a:solidFill>
                        </a:rPr>
                        <a:t>Replace/repair equipment.</a:t>
                      </a:r>
                      <a:br>
                        <a:rPr lang="en">
                          <a:solidFill>
                            <a:schemeClr val="dk1"/>
                          </a:solidFill>
                        </a:rPr>
                      </a:br>
                      <a:r>
                        <a:rPr lang="en" b="1"/>
                        <a:t>Add grill within kitchen.</a:t>
                      </a:r>
                      <a:endParaRPr b="1"/>
                    </a:p>
                  </a:txBody>
                  <a:tcPr marL="45700" marR="45700" marT="45700" marB="45700">
                    <a:solidFill>
                      <a:srgbClr val="FFD966"/>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Dining Room</a:t>
                      </a:r>
                      <a:endParaRPr b="1"/>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solidFill>
                            <a:srgbClr val="666666"/>
                          </a:solidFill>
                        </a:rPr>
                        <a:t>Keep existing. </a:t>
                      </a:r>
                      <a:endParaRPr b="1">
                        <a:solidFill>
                          <a:srgbClr val="666666"/>
                        </a:solidFill>
                      </a:endParaRPr>
                    </a:p>
                    <a:p>
                      <a:pPr marL="0" lvl="0" indent="0" algn="ctr" rtl="0">
                        <a:spcBef>
                          <a:spcPts val="0"/>
                        </a:spcBef>
                        <a:spcAft>
                          <a:spcPts val="0"/>
                        </a:spcAft>
                        <a:buNone/>
                      </a:pPr>
                      <a:r>
                        <a:rPr lang="en">
                          <a:solidFill>
                            <a:srgbClr val="666666"/>
                          </a:solidFill>
                        </a:rPr>
                        <a:t>Repair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666666"/>
                          </a:solidFill>
                        </a:rPr>
                        <a:t>Keep and expand existing</a:t>
                      </a:r>
                      <a:endParaRPr b="1">
                        <a:solidFill>
                          <a:srgbClr val="666666"/>
                        </a:solidFill>
                      </a:endParaRPr>
                    </a:p>
                    <a:p>
                      <a:pPr marL="0" lvl="0" indent="0" algn="ctr" rtl="0">
                        <a:spcBef>
                          <a:spcPts val="0"/>
                        </a:spcBef>
                        <a:spcAft>
                          <a:spcPts val="0"/>
                        </a:spcAft>
                        <a:buNone/>
                      </a:pPr>
                      <a:r>
                        <a:rPr lang="en">
                          <a:solidFill>
                            <a:srgbClr val="666666"/>
                          </a:solidFill>
                        </a:rPr>
                        <a:t>Rebuild and expand porch</a:t>
                      </a:r>
                      <a:endParaRPr>
                        <a:solidFill>
                          <a:srgbClr val="666666"/>
                        </a:solidFill>
                      </a:endParaRPr>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Rebuild new Dining Room</a:t>
                      </a:r>
                      <a:r>
                        <a:rPr lang="en"/>
                        <a:t> by repurposing old kitchen</a:t>
                      </a:r>
                      <a:endParaRPr/>
                    </a:p>
                  </a:txBody>
                  <a:tcPr marL="45700" marR="45700" marT="45700" marB="45700">
                    <a:lnB w="9525" cap="flat" cmpd="sng">
                      <a:solidFill>
                        <a:srgbClr val="9E9E9E"/>
                      </a:solidFill>
                      <a:prstDash val="solid"/>
                      <a:round/>
                      <a:headEnd type="none" w="sm" len="sm"/>
                      <a:tailEnd type="none" w="sm" len="sm"/>
                    </a:lnB>
                    <a:solidFill>
                      <a:srgbClr val="F6B26B"/>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Accessibility </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Replace Jill with </a:t>
                      </a:r>
                      <a:r>
                        <a:rPr lang="en" b="1">
                          <a:solidFill>
                            <a:srgbClr val="666666"/>
                          </a:solidFill>
                        </a:rPr>
                        <a:t>1 ADA 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Build </a:t>
                      </a:r>
                      <a:r>
                        <a:rPr lang="en" b="1">
                          <a:solidFill>
                            <a:srgbClr val="666666"/>
                          </a:solidFill>
                        </a:rPr>
                        <a:t>1 new ADA </a:t>
                      </a:r>
                      <a:br>
                        <a:rPr lang="en" b="1">
                          <a:solidFill>
                            <a:srgbClr val="666666"/>
                          </a:solidFill>
                        </a:rPr>
                      </a:br>
                      <a:r>
                        <a:rPr lang="en">
                          <a:solidFill>
                            <a:srgbClr val="666666"/>
                          </a:solidFill>
                        </a:rPr>
                        <a:t>Bathroom.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Build </a:t>
                      </a:r>
                      <a:r>
                        <a:rPr lang="en" b="1"/>
                        <a:t>2 new ADA </a:t>
                      </a:r>
                      <a:r>
                        <a:rPr lang="en"/>
                        <a:t>bathrooms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t>Gross Footprint</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2,650 ft</a:t>
                      </a:r>
                      <a:r>
                        <a:rPr lang="en" baseline="30000">
                          <a:solidFill>
                            <a:srgbClr val="666666"/>
                          </a:solidFill>
                        </a:rPr>
                        <a:t>2</a:t>
                      </a:r>
                      <a:endParaRPr baseline="30000">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2,800 ft</a:t>
                      </a:r>
                      <a:r>
                        <a:rPr lang="en" baseline="30000">
                          <a:solidFill>
                            <a:srgbClr val="666666"/>
                          </a:solidFill>
                        </a:rPr>
                        <a:t>2</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chemeClr val="dk1"/>
                          </a:solidFill>
                        </a:rPr>
                        <a:t>3,425 ft</a:t>
                      </a:r>
                      <a:r>
                        <a:rPr lang="en" baseline="30000">
                          <a:solidFill>
                            <a:schemeClr val="dk1"/>
                          </a:solidFill>
                        </a:rPr>
                        <a:t>2</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t>Fire Code Building Occupancy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103</a:t>
                      </a:r>
                      <a:endParaRPr>
                        <a:solidFill>
                          <a:srgbClr val="666666"/>
                        </a:solidFill>
                      </a:endParaRPr>
                    </a:p>
                    <a:p>
                      <a:pPr marL="0" lvl="0" indent="0" algn="ctr" rtl="0">
                        <a:spcBef>
                          <a:spcPts val="0"/>
                        </a:spcBef>
                        <a:spcAft>
                          <a:spcPts val="0"/>
                        </a:spcAft>
                        <a:buNone/>
                      </a:pPr>
                      <a:r>
                        <a:rPr lang="en" b="1">
                          <a:solidFill>
                            <a:srgbClr val="666666"/>
                          </a:solidFill>
                        </a:rPr>
                        <a:t>No change, no triggers.</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114</a:t>
                      </a:r>
                      <a:endParaRPr>
                        <a:solidFill>
                          <a:srgbClr val="666666"/>
                        </a:solidFill>
                      </a:endParaRPr>
                    </a:p>
                    <a:p>
                      <a:pPr marL="0" lvl="0" indent="0" algn="ctr" rtl="0">
                        <a:spcBef>
                          <a:spcPts val="0"/>
                        </a:spcBef>
                        <a:spcAft>
                          <a:spcPts val="0"/>
                        </a:spcAft>
                        <a:buNone/>
                      </a:pPr>
                      <a:r>
                        <a:rPr lang="en">
                          <a:solidFill>
                            <a:srgbClr val="666666"/>
                          </a:solidFill>
                        </a:rPr>
                        <a:t>Requires a firewall </a:t>
                      </a:r>
                      <a:br>
                        <a:rPr lang="en">
                          <a:solidFill>
                            <a:srgbClr val="666666"/>
                          </a:solidFill>
                        </a:rPr>
                      </a:br>
                      <a:r>
                        <a:rPr lang="en">
                          <a:solidFill>
                            <a:srgbClr val="666666"/>
                          </a:solidFill>
                        </a:rPr>
                        <a:t>or sprinkler system</a:t>
                      </a:r>
                      <a:endParaRPr b="1">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139</a:t>
                      </a:r>
                      <a:endParaRPr/>
                    </a:p>
                    <a:p>
                      <a:pPr marL="0" lvl="0" indent="0" algn="ctr" rtl="0">
                        <a:spcBef>
                          <a:spcPts val="0"/>
                        </a:spcBef>
                        <a:spcAft>
                          <a:spcPts val="0"/>
                        </a:spcAft>
                        <a:buNone/>
                      </a:pPr>
                      <a:r>
                        <a:rPr lang="en">
                          <a:solidFill>
                            <a:schemeClr val="dk1"/>
                          </a:solidFill>
                        </a:rPr>
                        <a:t>Firewall between dining room and lodge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5"/>
                  </a:ext>
                </a:extLst>
              </a:tr>
              <a:tr h="289875">
                <a:tc>
                  <a:txBody>
                    <a:bodyPr/>
                    <a:lstStyle/>
                    <a:p>
                      <a:pPr marL="0" lvl="0" indent="0" algn="ctr" rtl="0">
                        <a:spcBef>
                          <a:spcPts val="0"/>
                        </a:spcBef>
                        <a:spcAft>
                          <a:spcPts val="0"/>
                        </a:spcAft>
                        <a:buNone/>
                      </a:pPr>
                      <a:r>
                        <a:rPr lang="en" b="1"/>
                        <a:t>Living Area</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solidFill>
                            <a:srgbClr val="666666"/>
                          </a:solidFill>
                        </a:rPr>
                        <a:t>No change.</a:t>
                      </a:r>
                      <a:endParaRPr>
                        <a:solidFill>
                          <a:srgbClr val="666666"/>
                        </a:solidFill>
                      </a:endParaRPr>
                    </a:p>
                  </a:txBody>
                  <a:tcPr marL="45700" marR="45700" marT="45700" marB="45700">
                    <a:lnT w="9525" cap="flat" cmpd="sng">
                      <a:solidFill>
                        <a:srgbClr val="9E9E9E"/>
                      </a:solidFill>
                      <a:prstDash val="solid"/>
                      <a:round/>
                      <a:headEnd type="none" w="sm" len="sm"/>
                      <a:tailEnd type="none" w="sm" len="sm"/>
                    </a:lnT>
                    <a:solidFill>
                      <a:srgbClr val="F3F3F3"/>
                    </a:solidFill>
                  </a:tcPr>
                </a:tc>
                <a:tc>
                  <a:txBody>
                    <a:bodyPr/>
                    <a:lstStyle/>
                    <a:p>
                      <a:pPr marL="0" lvl="0" indent="0" algn="ctr" rtl="0">
                        <a:spcBef>
                          <a:spcPts val="0"/>
                        </a:spcBef>
                        <a:spcAft>
                          <a:spcPts val="0"/>
                        </a:spcAft>
                        <a:buNone/>
                      </a:pPr>
                      <a:r>
                        <a:rPr lang="en">
                          <a:solidFill>
                            <a:srgbClr val="666666"/>
                          </a:solidFill>
                        </a:rPr>
                        <a:t>No change</a:t>
                      </a:r>
                      <a:endParaRPr>
                        <a:solidFill>
                          <a:srgbClr val="666666"/>
                        </a:solidFill>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Expand to entire Lodge</a:t>
                      </a:r>
                      <a:r>
                        <a:rPr lang="en"/>
                        <a:t>.</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5A6BD"/>
                    </a:solidFill>
                  </a:tcPr>
                </a:tc>
                <a:extLst>
                  <a:ext uri="{0D108BD9-81ED-4DB2-BD59-A6C34878D82A}">
                    <a16:rowId xmlns:a16="http://schemas.microsoft.com/office/drawing/2014/main" val="10006"/>
                  </a:ext>
                </a:extLst>
              </a:tr>
              <a:tr h="304825">
                <a:tc>
                  <a:txBody>
                    <a:bodyPr/>
                    <a:lstStyle/>
                    <a:p>
                      <a:pPr marL="0" lvl="0" indent="0" algn="ctr" rtl="0">
                        <a:spcBef>
                          <a:spcPts val="0"/>
                        </a:spcBef>
                        <a:spcAft>
                          <a:spcPts val="0"/>
                        </a:spcAft>
                        <a:buNone/>
                      </a:pPr>
                      <a:r>
                        <a:rPr lang="en" b="1"/>
                        <a:t>Sustainability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solidFill>
                            <a:srgbClr val="666666"/>
                          </a:solidFill>
                        </a:rPr>
                        <a:t>Solar is scalable</a:t>
                      </a:r>
                      <a:endParaRPr>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solidFill>
                            <a:srgbClr val="666666"/>
                          </a:solidFill>
                        </a:rPr>
                        <a:t>Solar is scalable</a:t>
                      </a:r>
                      <a:endParaRPr>
                        <a:solidFill>
                          <a:srgbClr val="666666"/>
                        </a:solidFill>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en" b="1"/>
                        <a:t>Cost Estimate</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solidFill>
                            <a:srgbClr val="666666"/>
                          </a:solidFill>
                        </a:rPr>
                        <a:t>TBD</a:t>
                      </a:r>
                      <a:endParaRPr>
                        <a:solidFill>
                          <a:srgbClr val="666666"/>
                        </a:solidFill>
                      </a:endParaRPr>
                    </a:p>
                  </a:txBody>
                  <a:tcPr marL="45700" marR="45700" marT="45700" marB="45700">
                    <a:lnT w="9525" cap="flat" cmpd="sng">
                      <a:solidFill>
                        <a:srgbClr val="9E9E9E"/>
                      </a:solidFill>
                      <a:prstDash val="solid"/>
                      <a:round/>
                      <a:headEnd type="none" w="sm" len="sm"/>
                      <a:tailEnd type="none" w="sm" len="sm"/>
                    </a:lnT>
                    <a:solidFill>
                      <a:srgbClr val="F3F3F3"/>
                    </a:solidFill>
                  </a:tcPr>
                </a:tc>
                <a:tc>
                  <a:txBody>
                    <a:bodyPr/>
                    <a:lstStyle/>
                    <a:p>
                      <a:pPr marL="0" lvl="0" indent="0" algn="ctr" rtl="0">
                        <a:spcBef>
                          <a:spcPts val="0"/>
                        </a:spcBef>
                        <a:spcAft>
                          <a:spcPts val="0"/>
                        </a:spcAft>
                        <a:buNone/>
                      </a:pPr>
                      <a:r>
                        <a:rPr lang="en">
                          <a:solidFill>
                            <a:srgbClr val="666666"/>
                          </a:solidFill>
                        </a:rPr>
                        <a:t>TBD</a:t>
                      </a:r>
                      <a:endParaRPr>
                        <a:solidFill>
                          <a:srgbClr val="666666"/>
                        </a:solidFill>
                      </a:endParaRPr>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93C47D"/>
                    </a:solidFill>
                  </a:tcPr>
                </a:tc>
                <a:extLst>
                  <a:ext uri="{0D108BD9-81ED-4DB2-BD59-A6C34878D82A}">
                    <a16:rowId xmlns:a16="http://schemas.microsoft.com/office/drawing/2014/main" val="10008"/>
                  </a:ext>
                </a:extLst>
              </a:tr>
            </a:tbl>
          </a:graphicData>
        </a:graphic>
      </p:graphicFrame>
      <p:sp>
        <p:nvSpPr>
          <p:cNvPr id="751" name="Google Shape;751;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755"/>
        <p:cNvGrpSpPr/>
        <p:nvPr/>
      </p:nvGrpSpPr>
      <p:grpSpPr>
        <a:xfrm>
          <a:off x="0" y="0"/>
          <a:ext cx="0" cy="0"/>
          <a:chOff x="0" y="0"/>
          <a:chExt cx="0" cy="0"/>
        </a:xfrm>
      </p:grpSpPr>
      <p:sp>
        <p:nvSpPr>
          <p:cNvPr id="756" name="Google Shape;756;p96"/>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sz="3600"/>
              <a:t>AMC CRC Lodge Project</a:t>
            </a:r>
            <a:br>
              <a:rPr lang="en"/>
            </a:br>
            <a:r>
              <a:rPr lang="en" b="1"/>
              <a:t>What?</a:t>
            </a:r>
            <a:endParaRPr b="1"/>
          </a:p>
          <a:p>
            <a:pPr marL="0" lvl="0" indent="0" algn="ctr" rtl="0">
              <a:spcBef>
                <a:spcPts val="0"/>
              </a:spcBef>
              <a:spcAft>
                <a:spcPts val="0"/>
              </a:spcAft>
              <a:buNone/>
            </a:pPr>
            <a:r>
              <a:rPr lang="en" b="1">
                <a:solidFill>
                  <a:srgbClr val="6AA84F"/>
                </a:solidFill>
              </a:rPr>
              <a:t>The East Expanded Plan</a:t>
            </a:r>
            <a:endParaRPr b="1">
              <a:solidFill>
                <a:srgbClr val="6AA84F"/>
              </a:solidFill>
            </a:endParaRPr>
          </a:p>
          <a:p>
            <a:pPr marL="0" lvl="0" indent="0" algn="ctr" rtl="0">
              <a:spcBef>
                <a:spcPts val="0"/>
              </a:spcBef>
              <a:spcAft>
                <a:spcPts val="0"/>
              </a:spcAft>
              <a:buNone/>
            </a:pPr>
            <a:endParaRPr b="1">
              <a:solidFill>
                <a:srgbClr val="6AA84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9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088" y="0"/>
            <a:ext cx="9131823" cy="5143501"/>
          </a:xfrm>
          <a:prstGeom prst="rect">
            <a:avLst/>
          </a:prstGeom>
          <a:noFill/>
          <a:ln>
            <a:noFill/>
          </a:ln>
        </p:spPr>
      </p:pic>
      <p:sp>
        <p:nvSpPr>
          <p:cNvPr id="762" name="Google Shape;762;p97"/>
          <p:cNvSpPr/>
          <p:nvPr/>
        </p:nvSpPr>
        <p:spPr>
          <a:xfrm>
            <a:off x="6571212" y="4596004"/>
            <a:ext cx="23388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arrivals aerial</a:t>
            </a:r>
            <a:endParaRPr sz="1800">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5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4300" y="0"/>
            <a:ext cx="9144001" cy="5143500"/>
          </a:xfrm>
          <a:prstGeom prst="rect">
            <a:avLst/>
          </a:prstGeom>
          <a:noFill/>
          <a:ln>
            <a:noFill/>
          </a:ln>
        </p:spPr>
      </p:pic>
      <p:sp>
        <p:nvSpPr>
          <p:cNvPr id="312" name="Google Shape;312;p53"/>
          <p:cNvSpPr/>
          <p:nvPr/>
        </p:nvSpPr>
        <p:spPr>
          <a:xfrm>
            <a:off x="393950" y="290700"/>
            <a:ext cx="7473900" cy="731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b="1">
                <a:solidFill>
                  <a:schemeClr val="lt1"/>
                </a:solidFill>
                <a:latin typeface="Open Sans"/>
                <a:ea typeface="Open Sans"/>
                <a:cs typeface="Open Sans"/>
                <a:sym typeface="Open Sans"/>
              </a:rPr>
              <a:t>Tonight, we will take a journey starting here...</a:t>
            </a:r>
            <a:endParaRPr sz="24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8"/>
          <p:cNvSpPr/>
          <p:nvPr/>
        </p:nvSpPr>
        <p:spPr>
          <a:xfrm>
            <a:off x="7315500" y="435525"/>
            <a:ext cx="1671000" cy="2982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4100" b="1">
                <a:solidFill>
                  <a:srgbClr val="82B50F"/>
                </a:solidFill>
                <a:latin typeface="Open Sans"/>
                <a:ea typeface="Open Sans"/>
                <a:cs typeface="Open Sans"/>
                <a:sym typeface="Open Sans"/>
              </a:rPr>
              <a:t>site plan</a:t>
            </a:r>
            <a:endParaRPr sz="4100" b="1"/>
          </a:p>
        </p:txBody>
      </p:sp>
      <p:pic>
        <p:nvPicPr>
          <p:cNvPr id="768" name="Google Shape;768;p9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610996">
            <a:off x="8175591" y="4324949"/>
            <a:ext cx="563344" cy="485397"/>
          </a:xfrm>
          <a:prstGeom prst="rect">
            <a:avLst/>
          </a:prstGeom>
          <a:noFill/>
          <a:ln>
            <a:noFill/>
          </a:ln>
        </p:spPr>
      </p:pic>
      <p:pic>
        <p:nvPicPr>
          <p:cNvPr id="769" name="Google Shape;769;p98"/>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0" y="8681"/>
            <a:ext cx="7660812" cy="514580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9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8681"/>
            <a:ext cx="7660812" cy="5145806"/>
          </a:xfrm>
          <a:prstGeom prst="rect">
            <a:avLst/>
          </a:prstGeom>
          <a:noFill/>
          <a:ln>
            <a:noFill/>
          </a:ln>
        </p:spPr>
      </p:pic>
      <p:sp>
        <p:nvSpPr>
          <p:cNvPr id="775" name="Google Shape;775;p99"/>
          <p:cNvSpPr/>
          <p:nvPr/>
        </p:nvSpPr>
        <p:spPr>
          <a:xfrm flipH="1">
            <a:off x="-13800" y="-11550"/>
            <a:ext cx="7674600" cy="5143500"/>
          </a:xfrm>
          <a:prstGeom prst="parallelogram">
            <a:avLst>
              <a:gd name="adj" fmla="val 0"/>
            </a:avLst>
          </a:prstGeom>
          <a:solidFill>
            <a:srgbClr val="FFFDFD">
              <a:alpha val="4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9"/>
          <p:cNvSpPr/>
          <p:nvPr/>
        </p:nvSpPr>
        <p:spPr>
          <a:xfrm>
            <a:off x="5356655" y="4596004"/>
            <a:ext cx="3553373"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site plan</a:t>
            </a:r>
            <a:endParaRPr sz="1100"/>
          </a:p>
        </p:txBody>
      </p:sp>
      <p:pic>
        <p:nvPicPr>
          <p:cNvPr id="777" name="Google Shape;777;p9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5610996">
            <a:off x="8175591" y="4096349"/>
            <a:ext cx="563344" cy="485397"/>
          </a:xfrm>
          <a:prstGeom prst="rect">
            <a:avLst/>
          </a:prstGeom>
          <a:noFill/>
          <a:ln>
            <a:noFill/>
          </a:ln>
        </p:spPr>
      </p:pic>
      <p:sp>
        <p:nvSpPr>
          <p:cNvPr id="778" name="Google Shape;778;p99"/>
          <p:cNvSpPr/>
          <p:nvPr/>
        </p:nvSpPr>
        <p:spPr>
          <a:xfrm rot="5400000" flipH="1">
            <a:off x="1791000" y="-880300"/>
            <a:ext cx="4057800" cy="6572100"/>
          </a:xfrm>
          <a:prstGeom prst="uturnArrow">
            <a:avLst>
              <a:gd name="adj1" fmla="val 6361"/>
              <a:gd name="adj2" fmla="val 5160"/>
              <a:gd name="adj3" fmla="val 16139"/>
              <a:gd name="adj4" fmla="val 43750"/>
              <a:gd name="adj5" fmla="val 89277"/>
            </a:avLst>
          </a:prstGeom>
          <a:solidFill>
            <a:srgbClr val="FF0000"/>
          </a:solidFill>
          <a:ln w="9525" cap="flat" cmpd="sng">
            <a:solidFill>
              <a:schemeClr val="dk2"/>
            </a:solidFill>
            <a:prstDash val="solid"/>
            <a:round/>
            <a:headEnd type="none" w="sm" len="sm"/>
            <a:tailEnd type="none" w="sm" len="sm"/>
          </a:ln>
          <a:effectLst>
            <a:outerShdw blurRad="157163" dist="419100" dir="3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9"/>
          <p:cNvSpPr txBox="1"/>
          <p:nvPr/>
        </p:nvSpPr>
        <p:spPr>
          <a:xfrm>
            <a:off x="1268250" y="1061450"/>
            <a:ext cx="5962500" cy="1906200"/>
          </a:xfrm>
          <a:prstGeom prst="rect">
            <a:avLst/>
          </a:prstGeom>
          <a:noFill/>
          <a:ln>
            <a:noFill/>
          </a:ln>
          <a:effectLst>
            <a:outerShdw blurRad="57150" dist="85725" dir="324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8400" b="1">
                <a:solidFill>
                  <a:srgbClr val="FF0000"/>
                </a:solidFill>
                <a:latin typeface="Calibri"/>
                <a:ea typeface="Calibri"/>
                <a:cs typeface="Calibri"/>
                <a:sym typeface="Calibri"/>
              </a:rPr>
              <a:t>let’s take a visual tour</a:t>
            </a:r>
            <a:endParaRPr sz="8400" b="1">
              <a:solidFill>
                <a:srgbClr val="FF0000"/>
              </a:solidFill>
              <a:latin typeface="Calibri"/>
              <a:ea typeface="Calibri"/>
              <a:cs typeface="Calibri"/>
              <a:sym typeface="Calibri"/>
            </a:endParaRPr>
          </a:p>
        </p:txBody>
      </p:sp>
      <p:sp>
        <p:nvSpPr>
          <p:cNvPr id="780" name="Google Shape;780;p99"/>
          <p:cNvSpPr/>
          <p:nvPr/>
        </p:nvSpPr>
        <p:spPr>
          <a:xfrm>
            <a:off x="7315500" y="435525"/>
            <a:ext cx="1671000" cy="29826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4100" b="1">
                <a:solidFill>
                  <a:srgbClr val="82B50F"/>
                </a:solidFill>
                <a:latin typeface="Open Sans"/>
                <a:ea typeface="Open Sans"/>
                <a:cs typeface="Open Sans"/>
                <a:sym typeface="Open Sans"/>
              </a:rPr>
              <a:t>site plan</a:t>
            </a:r>
            <a:endParaRPr sz="4100"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100"/>
          <p:cNvPicPr preferRelativeResize="0"/>
          <p:nvPr/>
        </p:nvPicPr>
        <p:blipFill>
          <a:blip r:embed="rId3">
            <a:alphaModFix/>
          </a:blip>
          <a:stretch>
            <a:fillRect/>
          </a:stretch>
        </p:blipFill>
        <p:spPr>
          <a:xfrm>
            <a:off x="0" y="0"/>
            <a:ext cx="9144000" cy="5143500"/>
          </a:xfrm>
          <a:prstGeom prst="rect">
            <a:avLst/>
          </a:prstGeom>
          <a:noFill/>
          <a:ln>
            <a:noFill/>
          </a:ln>
        </p:spPr>
      </p:pic>
      <p:sp>
        <p:nvSpPr>
          <p:cNvPr id="786" name="Google Shape;786;p100"/>
          <p:cNvSpPr/>
          <p:nvPr/>
        </p:nvSpPr>
        <p:spPr>
          <a:xfrm>
            <a:off x="5198800" y="4588550"/>
            <a:ext cx="3634500" cy="346200"/>
          </a:xfrm>
          <a:prstGeom prst="rect">
            <a:avLst/>
          </a:prstGeom>
          <a:solidFill>
            <a:srgbClr val="FFFFFF">
              <a:alpha val="62310"/>
            </a:srgbClr>
          </a:solid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latin typeface="Open Sans"/>
                <a:ea typeface="Open Sans"/>
                <a:cs typeface="Open Sans"/>
                <a:sym typeface="Open Sans"/>
              </a:rPr>
              <a:t>existing southwest arrival view</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791" name="Google Shape;791;p10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143"/>
            <a:ext cx="9144000" cy="5141214"/>
          </a:xfrm>
          <a:prstGeom prst="rect">
            <a:avLst/>
          </a:prstGeom>
          <a:noFill/>
          <a:ln>
            <a:noFill/>
          </a:ln>
        </p:spPr>
      </p:pic>
      <p:sp>
        <p:nvSpPr>
          <p:cNvPr id="792" name="Google Shape;792;p101"/>
          <p:cNvSpPr/>
          <p:nvPr/>
        </p:nvSpPr>
        <p:spPr>
          <a:xfrm>
            <a:off x="3794263" y="4588550"/>
            <a:ext cx="503913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new southwest view </a:t>
            </a:r>
            <a:endParaRPr sz="1800">
              <a:solidFill>
                <a:schemeClr val="lt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10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798" name="Google Shape;798;p102"/>
          <p:cNvSpPr/>
          <p:nvPr/>
        </p:nvSpPr>
        <p:spPr>
          <a:xfrm>
            <a:off x="2258668" y="4596004"/>
            <a:ext cx="665135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existing south view </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Google Shape;803;p10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2" cy="5143501"/>
          </a:xfrm>
          <a:prstGeom prst="rect">
            <a:avLst/>
          </a:prstGeom>
          <a:noFill/>
          <a:ln>
            <a:noFill/>
          </a:ln>
        </p:spPr>
      </p:pic>
      <p:sp>
        <p:nvSpPr>
          <p:cNvPr id="804" name="Google Shape;804;p103"/>
          <p:cNvSpPr/>
          <p:nvPr/>
        </p:nvSpPr>
        <p:spPr>
          <a:xfrm>
            <a:off x="6435247" y="4596004"/>
            <a:ext cx="2474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new south view </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104"/>
          <p:cNvPicPr preferRelativeResize="0"/>
          <p:nvPr/>
        </p:nvPicPr>
        <p:blipFill>
          <a:blip r:embed="rId3">
            <a:alphaModFix/>
          </a:blip>
          <a:stretch>
            <a:fillRect/>
          </a:stretch>
        </p:blipFill>
        <p:spPr>
          <a:xfrm>
            <a:off x="14288" y="0"/>
            <a:ext cx="9115425" cy="5143500"/>
          </a:xfrm>
          <a:prstGeom prst="rect">
            <a:avLst/>
          </a:prstGeom>
          <a:noFill/>
          <a:ln>
            <a:noFill/>
          </a:ln>
        </p:spPr>
      </p:pic>
      <p:sp>
        <p:nvSpPr>
          <p:cNvPr id="810" name="Google Shape;810;p104"/>
          <p:cNvSpPr/>
          <p:nvPr/>
        </p:nvSpPr>
        <p:spPr>
          <a:xfrm>
            <a:off x="5842251" y="4443600"/>
            <a:ext cx="30678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existing northeast view</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10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816" name="Google Shape;816;p105"/>
          <p:cNvSpPr/>
          <p:nvPr/>
        </p:nvSpPr>
        <p:spPr>
          <a:xfrm>
            <a:off x="6062401" y="4367400"/>
            <a:ext cx="28476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new </a:t>
            </a:r>
            <a:r>
              <a:rPr lang="en" sz="1800" b="0" i="0" u="none" strike="noStrike" cap="none">
                <a:solidFill>
                  <a:schemeClr val="lt1"/>
                </a:solidFill>
                <a:latin typeface="Open Sans"/>
                <a:ea typeface="Open Sans"/>
                <a:cs typeface="Open Sans"/>
                <a:sym typeface="Open Sans"/>
              </a:rPr>
              <a:t>northeast view</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106"/>
          <p:cNvPicPr preferRelativeResize="0"/>
          <p:nvPr/>
        </p:nvPicPr>
        <p:blipFill>
          <a:blip r:embed="rId3">
            <a:alphaModFix/>
          </a:blip>
          <a:stretch>
            <a:fillRect/>
          </a:stretch>
        </p:blipFill>
        <p:spPr>
          <a:xfrm>
            <a:off x="0" y="0"/>
            <a:ext cx="9144000" cy="5143500"/>
          </a:xfrm>
          <a:prstGeom prst="rect">
            <a:avLst/>
          </a:prstGeom>
          <a:noFill/>
          <a:ln>
            <a:noFill/>
          </a:ln>
        </p:spPr>
      </p:pic>
      <p:sp>
        <p:nvSpPr>
          <p:cNvPr id="822" name="Google Shape;822;p106"/>
          <p:cNvSpPr/>
          <p:nvPr/>
        </p:nvSpPr>
        <p:spPr>
          <a:xfrm>
            <a:off x="4758525" y="4578775"/>
            <a:ext cx="40968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dk1"/>
                </a:solidFill>
                <a:latin typeface="Open Sans"/>
                <a:ea typeface="Open Sans"/>
                <a:cs typeface="Open Sans"/>
                <a:sym typeface="Open Sans"/>
              </a:rPr>
              <a:t>existing north view</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088" y="0"/>
            <a:ext cx="9131824" cy="5143500"/>
          </a:xfrm>
          <a:prstGeom prst="rect">
            <a:avLst/>
          </a:prstGeom>
          <a:noFill/>
          <a:ln>
            <a:noFill/>
          </a:ln>
        </p:spPr>
      </p:pic>
      <p:sp>
        <p:nvSpPr>
          <p:cNvPr id="828" name="Google Shape;828;p107"/>
          <p:cNvSpPr/>
          <p:nvPr/>
        </p:nvSpPr>
        <p:spPr>
          <a:xfrm>
            <a:off x="6998918" y="4578781"/>
            <a:ext cx="1856307"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chemeClr val="lt1"/>
                </a:solidFill>
                <a:latin typeface="Open Sans"/>
                <a:ea typeface="Open Sans"/>
                <a:cs typeface="Open Sans"/>
                <a:sym typeface="Open Sans"/>
              </a:rPr>
              <a:t>north aerial</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5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7600" y="-109100"/>
            <a:ext cx="9325500" cy="5252600"/>
          </a:xfrm>
          <a:prstGeom prst="rect">
            <a:avLst/>
          </a:prstGeom>
          <a:noFill/>
          <a:ln>
            <a:noFill/>
          </a:ln>
        </p:spPr>
      </p:pic>
      <p:sp>
        <p:nvSpPr>
          <p:cNvPr id="318" name="Google Shape;318;p54"/>
          <p:cNvSpPr/>
          <p:nvPr/>
        </p:nvSpPr>
        <p:spPr>
          <a:xfrm>
            <a:off x="1270250" y="4283500"/>
            <a:ext cx="7473900" cy="4530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2400" b="1">
                <a:solidFill>
                  <a:schemeClr val="lt1"/>
                </a:solidFill>
                <a:latin typeface="Open Sans"/>
                <a:ea typeface="Open Sans"/>
                <a:cs typeface="Open Sans"/>
                <a:sym typeface="Open Sans"/>
              </a:rPr>
              <a:t>...that will end here.</a:t>
            </a:r>
            <a:endParaRPr sz="2400"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108"/>
          <p:cNvPicPr preferRelativeResize="0"/>
          <p:nvPr/>
        </p:nvPicPr>
        <p:blipFill>
          <a:blip r:embed="rId3">
            <a:alphaModFix/>
          </a:blip>
          <a:stretch>
            <a:fillRect/>
          </a:stretch>
        </p:blipFill>
        <p:spPr>
          <a:xfrm>
            <a:off x="0" y="0"/>
            <a:ext cx="9144000" cy="5143500"/>
          </a:xfrm>
          <a:prstGeom prst="rect">
            <a:avLst/>
          </a:prstGeom>
          <a:noFill/>
          <a:ln>
            <a:noFill/>
          </a:ln>
        </p:spPr>
      </p:pic>
      <p:sp>
        <p:nvSpPr>
          <p:cNvPr id="834" name="Google Shape;834;p108"/>
          <p:cNvSpPr/>
          <p:nvPr/>
        </p:nvSpPr>
        <p:spPr>
          <a:xfrm>
            <a:off x="5570951" y="4578781"/>
            <a:ext cx="3284275" cy="346249"/>
          </a:xfrm>
          <a:prstGeom prst="rect">
            <a:avLst/>
          </a:prstGeom>
          <a:solidFill>
            <a:srgbClr val="FFFFFF">
              <a:alpha val="43450"/>
            </a:srgbClr>
          </a:solid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latin typeface="Open Sans"/>
                <a:ea typeface="Open Sans"/>
                <a:cs typeface="Open Sans"/>
                <a:sym typeface="Open Sans"/>
              </a:rPr>
              <a:t>existing northwest view</a:t>
            </a:r>
            <a:endParaRPr sz="11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Google Shape;839;p10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840" name="Google Shape;840;p109"/>
          <p:cNvSpPr/>
          <p:nvPr/>
        </p:nvSpPr>
        <p:spPr>
          <a:xfrm>
            <a:off x="6998918" y="4578781"/>
            <a:ext cx="1856307"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chemeClr val="lt1"/>
                </a:solidFill>
                <a:latin typeface="Open Sans"/>
                <a:ea typeface="Open Sans"/>
                <a:cs typeface="Open Sans"/>
                <a:sym typeface="Open Sans"/>
              </a:rPr>
              <a:t>northwest view</a:t>
            </a:r>
            <a:endParaRPr sz="11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pic>
        <p:nvPicPr>
          <p:cNvPr id="845" name="Google Shape;845;p1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088" y="0"/>
            <a:ext cx="9131824" cy="5143500"/>
          </a:xfrm>
          <a:prstGeom prst="rect">
            <a:avLst/>
          </a:prstGeom>
          <a:noFill/>
          <a:ln>
            <a:noFill/>
          </a:ln>
        </p:spPr>
      </p:pic>
      <p:sp>
        <p:nvSpPr>
          <p:cNvPr id="846" name="Google Shape;846;p110"/>
          <p:cNvSpPr/>
          <p:nvPr/>
        </p:nvSpPr>
        <p:spPr>
          <a:xfrm>
            <a:off x="6062400" y="4578775"/>
            <a:ext cx="2792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chemeClr val="lt1"/>
                </a:solidFill>
                <a:latin typeface="Open Sans"/>
                <a:ea typeface="Open Sans"/>
                <a:cs typeface="Open Sans"/>
                <a:sym typeface="Open Sans"/>
              </a:rPr>
              <a:t>northwest aerial</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1"/>
          <p:cNvSpPr txBox="1">
            <a:spLocks noGrp="1"/>
          </p:cNvSpPr>
          <p:nvPr>
            <p:ph type="title"/>
          </p:nvPr>
        </p:nvSpPr>
        <p:spPr>
          <a:xfrm>
            <a:off x="311700" y="221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PWWG East Design Advantages </a:t>
            </a:r>
            <a:endParaRPr/>
          </a:p>
        </p:txBody>
      </p:sp>
      <p:graphicFrame>
        <p:nvGraphicFramePr>
          <p:cNvPr id="852" name="Google Shape;852;p111"/>
          <p:cNvGraphicFramePr/>
          <p:nvPr/>
        </p:nvGraphicFramePr>
        <p:xfrm>
          <a:off x="365875" y="793800"/>
          <a:ext cx="8520600" cy="3889033"/>
        </p:xfrm>
        <a:graphic>
          <a:graphicData uri="http://schemas.openxmlformats.org/drawingml/2006/table">
            <a:tbl>
              <a:tblPr>
                <a:noFill/>
                <a:tableStyleId>{5B5928E9-F772-44D9-A7FD-B1D582639974}</a:tableStyleId>
              </a:tblPr>
              <a:tblGrid>
                <a:gridCol w="2278925">
                  <a:extLst>
                    <a:ext uri="{9D8B030D-6E8A-4147-A177-3AD203B41FA5}">
                      <a16:colId xmlns:a16="http://schemas.microsoft.com/office/drawing/2014/main" val="20000"/>
                    </a:ext>
                  </a:extLst>
                </a:gridCol>
                <a:gridCol w="6241675">
                  <a:extLst>
                    <a:ext uri="{9D8B030D-6E8A-4147-A177-3AD203B41FA5}">
                      <a16:colId xmlns:a16="http://schemas.microsoft.com/office/drawing/2014/main" val="20001"/>
                    </a:ext>
                  </a:extLst>
                </a:gridCol>
              </a:tblGrid>
              <a:tr h="400425">
                <a:tc gridSpan="2">
                  <a:txBody>
                    <a:bodyPr/>
                    <a:lstStyle/>
                    <a:p>
                      <a:pPr marL="0" lvl="0" indent="0" algn="ctr" rtl="0">
                        <a:lnSpc>
                          <a:spcPct val="114000"/>
                        </a:lnSpc>
                        <a:spcBef>
                          <a:spcPts val="0"/>
                        </a:spcBef>
                        <a:spcAft>
                          <a:spcPts val="0"/>
                        </a:spcAft>
                        <a:buNone/>
                      </a:pPr>
                      <a:r>
                        <a:rPr lang="en" sz="2400" b="1">
                          <a:solidFill>
                            <a:schemeClr val="dk2"/>
                          </a:solidFill>
                        </a:rPr>
                        <a:t>Site and Overall Building Layout</a:t>
                      </a:r>
                      <a:endParaRPr sz="2400"/>
                    </a:p>
                  </a:txBody>
                  <a:tcPr marL="91425" marR="91425" marT="91425" marB="91425">
                    <a:solidFill>
                      <a:srgbClr val="D9EAD3"/>
                    </a:solidFill>
                  </a:tcPr>
                </a:tc>
                <a:tc hMerge="1">
                  <a:txBody>
                    <a:bodyPr/>
                    <a:lstStyle/>
                    <a:p>
                      <a:endParaRPr lang="en-US"/>
                    </a:p>
                  </a:txBody>
                  <a:tcPr/>
                </a:tc>
                <a:extLst>
                  <a:ext uri="{0D108BD9-81ED-4DB2-BD59-A6C34878D82A}">
                    <a16:rowId xmlns:a16="http://schemas.microsoft.com/office/drawing/2014/main" val="10000"/>
                  </a:ext>
                </a:extLst>
              </a:tr>
              <a:tr h="732050">
                <a:tc>
                  <a:txBody>
                    <a:bodyPr/>
                    <a:lstStyle/>
                    <a:p>
                      <a:pPr marL="0" lvl="0" indent="0" algn="l" rtl="0">
                        <a:lnSpc>
                          <a:spcPct val="110000"/>
                        </a:lnSpc>
                        <a:spcBef>
                          <a:spcPts val="0"/>
                        </a:spcBef>
                        <a:spcAft>
                          <a:spcPts val="0"/>
                        </a:spcAft>
                        <a:buClr>
                          <a:schemeClr val="dk1"/>
                        </a:buClr>
                        <a:buSzPts val="1100"/>
                        <a:buFont typeface="Arial"/>
                        <a:buNone/>
                      </a:pPr>
                      <a:r>
                        <a:rPr lang="en" sz="1600" b="1">
                          <a:solidFill>
                            <a:schemeClr val="dk2"/>
                          </a:solidFill>
                        </a:rPr>
                        <a:t>Maintains entry arrival views</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Additions are located at the east of the Lodge, back away from the south face of the Lodge, so existing arrival views are unchanged</a:t>
                      </a:r>
                      <a:endParaRPr sz="1600"/>
                    </a:p>
                  </a:txBody>
                  <a:tcPr marL="91425" marR="91425" marT="91425" marB="45700"/>
                </a:tc>
                <a:extLst>
                  <a:ext uri="{0D108BD9-81ED-4DB2-BD59-A6C34878D82A}">
                    <a16:rowId xmlns:a16="http://schemas.microsoft.com/office/drawing/2014/main" val="10001"/>
                  </a:ext>
                </a:extLst>
              </a:tr>
              <a:tr h="1123700">
                <a:tc>
                  <a:txBody>
                    <a:bodyPr/>
                    <a:lstStyle/>
                    <a:p>
                      <a:pPr marL="0" lvl="0" indent="0" algn="l" rtl="0">
                        <a:lnSpc>
                          <a:spcPct val="110000"/>
                        </a:lnSpc>
                        <a:spcBef>
                          <a:spcPts val="0"/>
                        </a:spcBef>
                        <a:spcAft>
                          <a:spcPts val="0"/>
                        </a:spcAft>
                        <a:buClr>
                          <a:schemeClr val="dk1"/>
                        </a:buClr>
                        <a:buSzPts val="1100"/>
                        <a:buFont typeface="Arial"/>
                        <a:buNone/>
                      </a:pPr>
                      <a:r>
                        <a:rPr lang="en" sz="1600" b="1">
                          <a:solidFill>
                            <a:schemeClr val="dk2"/>
                          </a:solidFill>
                        </a:rPr>
                        <a:t>Increases natural ventilation and light</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Expansion along east/west axis, like original Lodge, promotes sustainable strategies of natural ventilation and daylight to help occupants connect to nature. Restores four historical windows at north wall, east of fireplace, bringing back added light &amp; ventilation.</a:t>
                      </a:r>
                      <a:endParaRPr sz="1600"/>
                    </a:p>
                  </a:txBody>
                  <a:tcPr marL="91425" marR="91425" marT="91425" marB="45700"/>
                </a:tc>
                <a:extLst>
                  <a:ext uri="{0D108BD9-81ED-4DB2-BD59-A6C34878D82A}">
                    <a16:rowId xmlns:a16="http://schemas.microsoft.com/office/drawing/2014/main" val="10002"/>
                  </a:ext>
                </a:extLst>
              </a:tr>
              <a:tr h="536225">
                <a:tc>
                  <a:txBody>
                    <a:bodyPr/>
                    <a:lstStyle/>
                    <a:p>
                      <a:pPr marL="0" lvl="0" indent="0" algn="l" rtl="0">
                        <a:lnSpc>
                          <a:spcPct val="110000"/>
                        </a:lnSpc>
                        <a:spcBef>
                          <a:spcPts val="0"/>
                        </a:spcBef>
                        <a:spcAft>
                          <a:spcPts val="0"/>
                        </a:spcAft>
                        <a:buClr>
                          <a:schemeClr val="dk1"/>
                        </a:buClr>
                        <a:buSzPts val="1100"/>
                        <a:buFont typeface="Arial"/>
                        <a:buNone/>
                      </a:pPr>
                      <a:r>
                        <a:rPr lang="en" sz="1600" b="1">
                          <a:solidFill>
                            <a:schemeClr val="dk2"/>
                          </a:solidFill>
                        </a:rPr>
                        <a:t>Maintains domestic scale </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Clr>
                          <a:schemeClr val="dk1"/>
                        </a:buClr>
                        <a:buSzPts val="1100"/>
                        <a:buFont typeface="Arial"/>
                        <a:buNone/>
                      </a:pPr>
                      <a:r>
                        <a:rPr lang="en" sz="1600">
                          <a:solidFill>
                            <a:schemeClr val="dk2"/>
                          </a:solidFill>
                        </a:rPr>
                        <a:t>Continues domestic (vs. institutional) scale of Conant Lodge’s building forms and room sizes.</a:t>
                      </a:r>
                      <a:endParaRPr sz="1600"/>
                    </a:p>
                  </a:txBody>
                  <a:tcPr marL="91425" marR="91425" marT="91425" marB="45700"/>
                </a:tc>
                <a:extLst>
                  <a:ext uri="{0D108BD9-81ED-4DB2-BD59-A6C34878D82A}">
                    <a16:rowId xmlns:a16="http://schemas.microsoft.com/office/drawing/2014/main" val="10003"/>
                  </a:ext>
                </a:extLst>
              </a:tr>
              <a:tr h="570525">
                <a:tc>
                  <a:txBody>
                    <a:bodyPr/>
                    <a:lstStyle/>
                    <a:p>
                      <a:pPr marL="0" lvl="0" indent="0" algn="l" rtl="0">
                        <a:lnSpc>
                          <a:spcPct val="110000"/>
                        </a:lnSpc>
                        <a:spcBef>
                          <a:spcPts val="0"/>
                        </a:spcBef>
                        <a:spcAft>
                          <a:spcPts val="0"/>
                        </a:spcAft>
                        <a:buClr>
                          <a:schemeClr val="dk1"/>
                        </a:buClr>
                        <a:buSzPts val="1100"/>
                        <a:buFont typeface="Arial"/>
                        <a:buNone/>
                      </a:pPr>
                      <a:r>
                        <a:rPr lang="en" sz="1600" b="1">
                          <a:solidFill>
                            <a:schemeClr val="dk2"/>
                          </a:solidFill>
                        </a:rPr>
                        <a:t>Restores traditional forms and structure</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Restores the Lodge roofs to their original forms and improves roof drainage</a:t>
                      </a:r>
                      <a:endParaRPr sz="1600"/>
                    </a:p>
                  </a:txBody>
                  <a:tcPr marL="91425" marR="91425" marT="91425" marB="45700"/>
                </a:tc>
                <a:extLst>
                  <a:ext uri="{0D108BD9-81ED-4DB2-BD59-A6C34878D82A}">
                    <a16:rowId xmlns:a16="http://schemas.microsoft.com/office/drawing/2014/main" val="10004"/>
                  </a:ext>
                </a:extLst>
              </a:tr>
            </a:tbl>
          </a:graphicData>
        </a:graphic>
      </p:graphicFrame>
      <p:sp>
        <p:nvSpPr>
          <p:cNvPr id="853" name="Google Shape;853;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2"/>
          <p:cNvSpPr txBox="1">
            <a:spLocks noGrp="1"/>
          </p:cNvSpPr>
          <p:nvPr>
            <p:ph type="title"/>
          </p:nvPr>
        </p:nvSpPr>
        <p:spPr>
          <a:xfrm>
            <a:off x="311700" y="221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PWWG East Design Advantages </a:t>
            </a:r>
            <a:endParaRPr/>
          </a:p>
        </p:txBody>
      </p:sp>
      <p:graphicFrame>
        <p:nvGraphicFramePr>
          <p:cNvPr id="859" name="Google Shape;859;p112"/>
          <p:cNvGraphicFramePr/>
          <p:nvPr/>
        </p:nvGraphicFramePr>
        <p:xfrm>
          <a:off x="365875" y="793800"/>
          <a:ext cx="8520600" cy="3562332"/>
        </p:xfrm>
        <a:graphic>
          <a:graphicData uri="http://schemas.openxmlformats.org/drawingml/2006/table">
            <a:tbl>
              <a:tblPr>
                <a:noFill/>
                <a:tableStyleId>{5B5928E9-F772-44D9-A7FD-B1D582639974}</a:tableStyleId>
              </a:tblPr>
              <a:tblGrid>
                <a:gridCol w="2278925">
                  <a:extLst>
                    <a:ext uri="{9D8B030D-6E8A-4147-A177-3AD203B41FA5}">
                      <a16:colId xmlns:a16="http://schemas.microsoft.com/office/drawing/2014/main" val="20000"/>
                    </a:ext>
                  </a:extLst>
                </a:gridCol>
                <a:gridCol w="6241675">
                  <a:extLst>
                    <a:ext uri="{9D8B030D-6E8A-4147-A177-3AD203B41FA5}">
                      <a16:colId xmlns:a16="http://schemas.microsoft.com/office/drawing/2014/main" val="20001"/>
                    </a:ext>
                  </a:extLst>
                </a:gridCol>
              </a:tblGrid>
              <a:tr h="400425">
                <a:tc gridSpan="2">
                  <a:txBody>
                    <a:bodyPr/>
                    <a:lstStyle/>
                    <a:p>
                      <a:pPr marL="0" lvl="0" indent="0" algn="ctr" rtl="0">
                        <a:lnSpc>
                          <a:spcPct val="114000"/>
                        </a:lnSpc>
                        <a:spcBef>
                          <a:spcPts val="0"/>
                        </a:spcBef>
                        <a:spcAft>
                          <a:spcPts val="0"/>
                        </a:spcAft>
                        <a:buNone/>
                      </a:pPr>
                      <a:r>
                        <a:rPr lang="en" sz="2400" b="1">
                          <a:solidFill>
                            <a:schemeClr val="dk2"/>
                          </a:solidFill>
                        </a:rPr>
                        <a:t> Site and Overall Building Layout </a:t>
                      </a:r>
                      <a:r>
                        <a:rPr lang="en" sz="2400">
                          <a:solidFill>
                            <a:schemeClr val="dk2"/>
                          </a:solidFill>
                        </a:rPr>
                        <a:t>(continued)</a:t>
                      </a:r>
                      <a:endParaRPr sz="2400"/>
                    </a:p>
                  </a:txBody>
                  <a:tcPr marL="91425" marR="91425" marT="91425" marB="91425">
                    <a:solidFill>
                      <a:srgbClr val="D9EAD3"/>
                    </a:solidFill>
                  </a:tcPr>
                </a:tc>
                <a:tc hMerge="1">
                  <a:txBody>
                    <a:bodyPr/>
                    <a:lstStyle/>
                    <a:p>
                      <a:endParaRPr lang="en-US"/>
                    </a:p>
                  </a:txBody>
                  <a:tcPr/>
                </a:tc>
                <a:extLst>
                  <a:ext uri="{0D108BD9-81ED-4DB2-BD59-A6C34878D82A}">
                    <a16:rowId xmlns:a16="http://schemas.microsoft.com/office/drawing/2014/main" val="10000"/>
                  </a:ext>
                </a:extLst>
              </a:tr>
              <a:tr h="536225">
                <a:tc>
                  <a:txBody>
                    <a:bodyPr/>
                    <a:lstStyle/>
                    <a:p>
                      <a:pPr marL="0" lvl="0" indent="0" algn="l" rtl="0">
                        <a:lnSpc>
                          <a:spcPct val="110000"/>
                        </a:lnSpc>
                        <a:spcBef>
                          <a:spcPts val="0"/>
                        </a:spcBef>
                        <a:spcAft>
                          <a:spcPts val="0"/>
                        </a:spcAft>
                        <a:buNone/>
                      </a:pPr>
                      <a:r>
                        <a:rPr lang="en" sz="1600" b="1">
                          <a:solidFill>
                            <a:schemeClr val="dk2"/>
                          </a:solidFill>
                        </a:rPr>
                        <a:t>Increased Views</a:t>
                      </a:r>
                      <a:br>
                        <a:rPr lang="en" sz="1600" b="1">
                          <a:solidFill>
                            <a:schemeClr val="dk2"/>
                          </a:solidFill>
                        </a:rPr>
                      </a:br>
                      <a:r>
                        <a:rPr lang="en" sz="1600" b="1">
                          <a:solidFill>
                            <a:schemeClr val="dk2"/>
                          </a:solidFill>
                        </a:rPr>
                        <a:t>North &amp; South</a:t>
                      </a:r>
                      <a:endParaRPr sz="1600"/>
                    </a:p>
                  </a:txBody>
                  <a:tcPr marL="91425" marR="91425" marT="91425" marB="45700">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Dining room location increases north facade building length for guests, providing north views up Evans Notch and more south views at the dining room with seven window units..</a:t>
                      </a:r>
                      <a:endParaRPr sz="1600"/>
                    </a:p>
                  </a:txBody>
                  <a:tcPr marL="91425" marR="91425" marT="91425" marB="4570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36225">
                <a:tc>
                  <a:txBody>
                    <a:bodyPr/>
                    <a:lstStyle/>
                    <a:p>
                      <a:pPr marL="0" lvl="0" indent="0" algn="l" rtl="0">
                        <a:lnSpc>
                          <a:spcPct val="110000"/>
                        </a:lnSpc>
                        <a:spcBef>
                          <a:spcPts val="0"/>
                        </a:spcBef>
                        <a:spcAft>
                          <a:spcPts val="0"/>
                        </a:spcAft>
                        <a:buNone/>
                      </a:pPr>
                      <a:r>
                        <a:rPr lang="en" sz="1600" b="1">
                          <a:solidFill>
                            <a:schemeClr val="dk2"/>
                          </a:solidFill>
                        </a:rPr>
                        <a:t>Carbon Reductions</a:t>
                      </a:r>
                      <a:endParaRPr sz="1600" b="1">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40 to 60 solar panels in two arrays (east and south dining roof) meet a significant portion of CRC electrical needs.</a:t>
                      </a:r>
                      <a:endParaRPr sz="1600">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70525">
                <a:tc>
                  <a:txBody>
                    <a:bodyPr/>
                    <a:lstStyle/>
                    <a:p>
                      <a:pPr marL="0" lvl="0" indent="0" algn="l" rtl="0">
                        <a:lnSpc>
                          <a:spcPct val="110000"/>
                        </a:lnSpc>
                        <a:spcBef>
                          <a:spcPts val="0"/>
                        </a:spcBef>
                        <a:spcAft>
                          <a:spcPts val="0"/>
                        </a:spcAft>
                        <a:buNone/>
                      </a:pPr>
                      <a:r>
                        <a:rPr lang="en" sz="1600" b="1">
                          <a:solidFill>
                            <a:schemeClr val="dk2"/>
                          </a:solidFill>
                        </a:rPr>
                        <a:t>Strengthens North Lawn Connection</a:t>
                      </a:r>
                      <a:endParaRPr sz="1600"/>
                    </a:p>
                  </a:txBody>
                  <a:tcPr marL="91425" marR="91425" marT="91425"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The combination of north porch, north views, north walkway access, and plantings activate this side of the building.</a:t>
                      </a:r>
                      <a:endParaRPr sz="1600"/>
                    </a:p>
                  </a:txBody>
                  <a:tcPr marL="91425" marR="91425" marT="91425"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70525">
                <a:tc>
                  <a:txBody>
                    <a:bodyPr/>
                    <a:lstStyle/>
                    <a:p>
                      <a:pPr marL="0" lvl="0" indent="0" algn="l" rtl="0">
                        <a:lnSpc>
                          <a:spcPct val="115000"/>
                        </a:lnSpc>
                        <a:spcBef>
                          <a:spcPts val="0"/>
                        </a:spcBef>
                        <a:spcAft>
                          <a:spcPts val="1600"/>
                        </a:spcAft>
                        <a:buNone/>
                      </a:pPr>
                      <a:r>
                        <a:rPr lang="en" sz="1600" b="1">
                          <a:solidFill>
                            <a:schemeClr val="dk2"/>
                          </a:solidFill>
                        </a:rPr>
                        <a:t>New Cool Roofing</a:t>
                      </a:r>
                      <a:endParaRPr sz="1600" b="1">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New dimensional “cool roof” shingles recall original wood shingles and help reduce heat gain</a:t>
                      </a:r>
                      <a:endParaRPr sz="1600">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60" name="Google Shape;860;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11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95515" cy="5143500"/>
          </a:xfrm>
          <a:prstGeom prst="rect">
            <a:avLst/>
          </a:prstGeom>
          <a:noFill/>
          <a:ln>
            <a:noFill/>
          </a:ln>
        </p:spPr>
      </p:pic>
      <p:sp>
        <p:nvSpPr>
          <p:cNvPr id="866" name="Google Shape;866;p113"/>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overall plan</a:t>
            </a:r>
            <a:endParaRPr sz="1100"/>
          </a:p>
        </p:txBody>
      </p:sp>
      <p:pic>
        <p:nvPicPr>
          <p:cNvPr id="867" name="Google Shape;867;p11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sp>
        <p:nvSpPr>
          <p:cNvPr id="868" name="Google Shape;868;p113"/>
          <p:cNvSpPr txBox="1"/>
          <p:nvPr/>
        </p:nvSpPr>
        <p:spPr>
          <a:xfrm>
            <a:off x="276576" y="236550"/>
            <a:ext cx="48672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overall plan - east</a:t>
            </a:r>
            <a:br>
              <a:rPr lang="en" sz="4100" b="1">
                <a:solidFill>
                  <a:srgbClr val="82B50F"/>
                </a:solidFill>
                <a:latin typeface="Open Sans"/>
                <a:ea typeface="Open Sans"/>
                <a:cs typeface="Open Sans"/>
                <a:sym typeface="Open Sans"/>
              </a:rPr>
            </a:br>
            <a:r>
              <a:rPr lang="en" sz="4100" b="1">
                <a:solidFill>
                  <a:srgbClr val="82B50F"/>
                </a:solidFill>
                <a:latin typeface="Open Sans"/>
                <a:ea typeface="Open Sans"/>
                <a:cs typeface="Open Sans"/>
                <a:sym typeface="Open Sans"/>
              </a:rPr>
              <a:t>expanded</a:t>
            </a:r>
            <a:endParaRPr sz="1100"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14"/>
          <p:cNvSpPr/>
          <p:nvPr/>
        </p:nvSpPr>
        <p:spPr>
          <a:xfrm>
            <a:off x="6848606" y="4620719"/>
            <a:ext cx="16911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874" name="Google Shape;874;p11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875" name="Google Shape;875;p114"/>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3" cy="4434213"/>
          </a:xfrm>
          <a:prstGeom prst="rect">
            <a:avLst/>
          </a:prstGeom>
          <a:noFill/>
          <a:ln>
            <a:noFill/>
          </a:ln>
        </p:spPr>
      </p:pic>
      <p:sp>
        <p:nvSpPr>
          <p:cNvPr id="876" name="Google Shape;876;p114"/>
          <p:cNvSpPr txBox="1"/>
          <p:nvPr/>
        </p:nvSpPr>
        <p:spPr>
          <a:xfrm>
            <a:off x="276576" y="236550"/>
            <a:ext cx="52575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enlarged plan - east</a:t>
            </a:r>
            <a:endParaRPr sz="1100" b="1"/>
          </a:p>
        </p:txBody>
      </p:sp>
      <p:sp>
        <p:nvSpPr>
          <p:cNvPr id="877" name="Google Shape;877;p114"/>
          <p:cNvSpPr/>
          <p:nvPr/>
        </p:nvSpPr>
        <p:spPr>
          <a:xfrm>
            <a:off x="-1142750" y="2571750"/>
            <a:ext cx="3418800" cy="18858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pic>
        <p:nvPicPr>
          <p:cNvPr id="882" name="Google Shape;882;p11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790978" y="0"/>
            <a:ext cx="5562042" cy="5143501"/>
          </a:xfrm>
          <a:prstGeom prst="rect">
            <a:avLst/>
          </a:prstGeom>
          <a:noFill/>
          <a:ln>
            <a:noFill/>
          </a:ln>
        </p:spPr>
      </p:pic>
      <p:sp>
        <p:nvSpPr>
          <p:cNvPr id="883" name="Google Shape;883;p115"/>
          <p:cNvSpPr/>
          <p:nvPr/>
        </p:nvSpPr>
        <p:spPr>
          <a:xfrm flipH="1">
            <a:off x="3805125" y="0"/>
            <a:ext cx="6615000" cy="5143500"/>
          </a:xfrm>
          <a:prstGeom prst="parallelogram">
            <a:avLst>
              <a:gd name="adj" fmla="val 59706"/>
            </a:avLst>
          </a:prstGeom>
          <a:solidFill>
            <a:srgbClr val="FFFDFD">
              <a:alpha val="546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5"/>
          <p:cNvSpPr txBox="1"/>
          <p:nvPr/>
        </p:nvSpPr>
        <p:spPr>
          <a:xfrm>
            <a:off x="4483400" y="137600"/>
            <a:ext cx="4660200" cy="1906200"/>
          </a:xfrm>
          <a:prstGeom prst="rect">
            <a:avLst/>
          </a:prstGeom>
          <a:noFill/>
          <a:ln>
            <a:noFill/>
          </a:ln>
          <a:effectLst>
            <a:outerShdw blurRad="14288" dist="123825" dir="6660000" algn="bl" rotWithShape="0">
              <a:srgbClr val="FFFFFF">
                <a:alpha val="5000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sz="8400" b="1">
                <a:solidFill>
                  <a:srgbClr val="FF0000"/>
                </a:solidFill>
                <a:latin typeface="Calibri"/>
                <a:ea typeface="Calibri"/>
                <a:cs typeface="Calibri"/>
                <a:sym typeface="Calibri"/>
              </a:rPr>
              <a:t>let’s take </a:t>
            </a:r>
            <a:br>
              <a:rPr lang="en" sz="8400" b="1">
                <a:solidFill>
                  <a:srgbClr val="FF0000"/>
                </a:solidFill>
                <a:latin typeface="Calibri"/>
                <a:ea typeface="Calibri"/>
                <a:cs typeface="Calibri"/>
                <a:sym typeface="Calibri"/>
              </a:rPr>
            </a:br>
            <a:r>
              <a:rPr lang="en" sz="8400" b="1">
                <a:solidFill>
                  <a:srgbClr val="FF0000"/>
                </a:solidFill>
                <a:latin typeface="Calibri"/>
                <a:ea typeface="Calibri"/>
                <a:cs typeface="Calibri"/>
                <a:sym typeface="Calibri"/>
              </a:rPr>
              <a:t>a tour </a:t>
            </a:r>
            <a:r>
              <a:rPr lang="en" sz="8400" b="1">
                <a:solidFill>
                  <a:srgbClr val="FFFFFF"/>
                </a:solidFill>
                <a:latin typeface="Calibri"/>
                <a:ea typeface="Calibri"/>
                <a:cs typeface="Calibri"/>
                <a:sym typeface="Calibri"/>
              </a:rPr>
              <a:t>. </a:t>
            </a:r>
            <a:br>
              <a:rPr lang="en" sz="8400" b="1">
                <a:solidFill>
                  <a:srgbClr val="FF0000"/>
                </a:solidFill>
                <a:latin typeface="Calibri"/>
                <a:ea typeface="Calibri"/>
                <a:cs typeface="Calibri"/>
                <a:sym typeface="Calibri"/>
              </a:rPr>
            </a:br>
            <a:r>
              <a:rPr lang="en" sz="8400" b="1">
                <a:solidFill>
                  <a:srgbClr val="FF0000"/>
                </a:solidFill>
                <a:latin typeface="Calibri"/>
                <a:ea typeface="Calibri"/>
                <a:cs typeface="Calibri"/>
                <a:sym typeface="Calibri"/>
              </a:rPr>
              <a:t>inside</a:t>
            </a:r>
            <a:endParaRPr sz="8400" b="1">
              <a:solidFill>
                <a:srgbClr val="FF0000"/>
              </a:solidFill>
              <a:latin typeface="Calibri"/>
              <a:ea typeface="Calibri"/>
              <a:cs typeface="Calibri"/>
              <a:sym typeface="Calibri"/>
            </a:endParaRPr>
          </a:p>
        </p:txBody>
      </p:sp>
      <p:sp>
        <p:nvSpPr>
          <p:cNvPr id="885" name="Google Shape;885;p115"/>
          <p:cNvSpPr/>
          <p:nvPr/>
        </p:nvSpPr>
        <p:spPr>
          <a:xfrm rot="-7418633">
            <a:off x="1724408" y="1498063"/>
            <a:ext cx="4335150" cy="966094"/>
          </a:xfrm>
          <a:prstGeom prst="rightArrow">
            <a:avLst>
              <a:gd name="adj1" fmla="val 37515"/>
              <a:gd name="adj2" fmla="val 43468"/>
            </a:avLst>
          </a:prstGeom>
          <a:solidFill>
            <a:srgbClr val="FF0000"/>
          </a:solidFill>
          <a:ln w="9525" cap="flat" cmpd="sng">
            <a:solidFill>
              <a:schemeClr val="dk2"/>
            </a:solidFill>
            <a:prstDash val="solid"/>
            <a:round/>
            <a:headEnd type="none" w="sm" len="sm"/>
            <a:tailEnd type="none" w="sm" len="sm"/>
          </a:ln>
          <a:effectLst>
            <a:outerShdw blurRad="128588" dist="342900" dir="61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5"/>
          <p:cNvSpPr/>
          <p:nvPr/>
        </p:nvSpPr>
        <p:spPr>
          <a:xfrm>
            <a:off x="6561438" y="4596004"/>
            <a:ext cx="234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axonometric</a:t>
            </a:r>
            <a:endParaRPr sz="1100"/>
          </a:p>
        </p:txBody>
      </p:sp>
      <p:pic>
        <p:nvPicPr>
          <p:cNvPr id="887" name="Google Shape;887;p11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9100439">
            <a:off x="8175591" y="4096349"/>
            <a:ext cx="563344" cy="48539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16"/>
          <p:cNvSpPr txBox="1"/>
          <p:nvPr/>
        </p:nvSpPr>
        <p:spPr>
          <a:xfrm>
            <a:off x="935143" y="1218663"/>
            <a:ext cx="7557109" cy="6232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i="0" u="none" strike="noStrike" cap="none">
                <a:solidFill>
                  <a:srgbClr val="82B50F"/>
                </a:solidFill>
                <a:latin typeface="Open Sans"/>
                <a:ea typeface="Open Sans"/>
                <a:cs typeface="Open Sans"/>
                <a:sym typeface="Open Sans"/>
              </a:rPr>
              <a:t>kitchen layout</a:t>
            </a:r>
            <a:endParaRPr sz="1100"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11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of PWWG East Design Advantages </a:t>
            </a:r>
            <a:endParaRPr/>
          </a:p>
        </p:txBody>
      </p:sp>
      <p:graphicFrame>
        <p:nvGraphicFramePr>
          <p:cNvPr id="898" name="Google Shape;898;p117"/>
          <p:cNvGraphicFramePr/>
          <p:nvPr/>
        </p:nvGraphicFramePr>
        <p:xfrm>
          <a:off x="365875" y="793800"/>
          <a:ext cx="8520600" cy="3560431"/>
        </p:xfrm>
        <a:graphic>
          <a:graphicData uri="http://schemas.openxmlformats.org/drawingml/2006/table">
            <a:tbl>
              <a:tblPr>
                <a:noFill/>
                <a:tableStyleId>{5B5928E9-F772-44D9-A7FD-B1D582639974}</a:tableStyleId>
              </a:tblPr>
              <a:tblGrid>
                <a:gridCol w="2748875">
                  <a:extLst>
                    <a:ext uri="{9D8B030D-6E8A-4147-A177-3AD203B41FA5}">
                      <a16:colId xmlns:a16="http://schemas.microsoft.com/office/drawing/2014/main" val="20000"/>
                    </a:ext>
                  </a:extLst>
                </a:gridCol>
                <a:gridCol w="5771725">
                  <a:extLst>
                    <a:ext uri="{9D8B030D-6E8A-4147-A177-3AD203B41FA5}">
                      <a16:colId xmlns:a16="http://schemas.microsoft.com/office/drawing/2014/main" val="20001"/>
                    </a:ext>
                  </a:extLst>
                </a:gridCol>
              </a:tblGrid>
              <a:tr h="295175">
                <a:tc gridSpan="2">
                  <a:txBody>
                    <a:bodyPr/>
                    <a:lstStyle/>
                    <a:p>
                      <a:pPr marL="0" lvl="0" indent="0" algn="ctr" rtl="0">
                        <a:lnSpc>
                          <a:spcPct val="114000"/>
                        </a:lnSpc>
                        <a:spcBef>
                          <a:spcPts val="0"/>
                        </a:spcBef>
                        <a:spcAft>
                          <a:spcPts val="0"/>
                        </a:spcAft>
                        <a:buNone/>
                      </a:pPr>
                      <a:r>
                        <a:rPr lang="en" sz="2400" b="1">
                          <a:solidFill>
                            <a:schemeClr val="dk2"/>
                          </a:solidFill>
                        </a:rPr>
                        <a:t>Kitchen</a:t>
                      </a:r>
                      <a:endParaRPr sz="2400"/>
                    </a:p>
                  </a:txBody>
                  <a:tcPr marL="91425" marR="91425" marT="91425" marB="91425">
                    <a:solidFill>
                      <a:srgbClr val="D0E0E3"/>
                    </a:solidFill>
                  </a:tcPr>
                </a:tc>
                <a:tc hMerge="1">
                  <a:txBody>
                    <a:bodyPr/>
                    <a:lstStyle/>
                    <a:p>
                      <a:endParaRPr lang="en-US"/>
                    </a:p>
                  </a:txBody>
                  <a:tcPr/>
                </a:tc>
                <a:extLst>
                  <a:ext uri="{0D108BD9-81ED-4DB2-BD59-A6C34878D82A}">
                    <a16:rowId xmlns:a16="http://schemas.microsoft.com/office/drawing/2014/main" val="10000"/>
                  </a:ext>
                </a:extLst>
              </a:tr>
              <a:tr h="526200">
                <a:tc>
                  <a:txBody>
                    <a:bodyPr/>
                    <a:lstStyle/>
                    <a:p>
                      <a:pPr marL="0" lvl="0" indent="0" algn="l" rtl="0">
                        <a:lnSpc>
                          <a:spcPct val="110000"/>
                        </a:lnSpc>
                        <a:spcBef>
                          <a:spcPts val="0"/>
                        </a:spcBef>
                        <a:spcAft>
                          <a:spcPts val="0"/>
                        </a:spcAft>
                        <a:buNone/>
                      </a:pPr>
                      <a:r>
                        <a:rPr lang="en" sz="1600" b="1">
                          <a:solidFill>
                            <a:schemeClr val="dk2"/>
                          </a:solidFill>
                        </a:rPr>
                        <a:t>Improve function</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Single level, new kitchen addition for food service functions: cook, back, serve, clean, etc. for efficiency, worker safety, and easier food deliveries.</a:t>
                      </a:r>
                      <a:endParaRPr sz="1600">
                        <a:solidFill>
                          <a:schemeClr val="dk2"/>
                        </a:solidFill>
                      </a:endParaRPr>
                    </a:p>
                  </a:txBody>
                  <a:tcPr marL="91425" marR="91425" marT="91425" marB="45700"/>
                </a:tc>
                <a:extLst>
                  <a:ext uri="{0D108BD9-81ED-4DB2-BD59-A6C34878D82A}">
                    <a16:rowId xmlns:a16="http://schemas.microsoft.com/office/drawing/2014/main" val="10001"/>
                  </a:ext>
                </a:extLst>
              </a:tr>
              <a:tr h="376450">
                <a:tc>
                  <a:txBody>
                    <a:bodyPr/>
                    <a:lstStyle/>
                    <a:p>
                      <a:pPr marL="0" lvl="0" indent="0" algn="l" rtl="0">
                        <a:lnSpc>
                          <a:spcPct val="110000"/>
                        </a:lnSpc>
                        <a:spcBef>
                          <a:spcPts val="0"/>
                        </a:spcBef>
                        <a:spcAft>
                          <a:spcPts val="0"/>
                        </a:spcAft>
                        <a:buNone/>
                      </a:pPr>
                      <a:r>
                        <a:rPr lang="en" sz="1600" b="1">
                          <a:solidFill>
                            <a:schemeClr val="dk2"/>
                          </a:solidFill>
                        </a:rPr>
                        <a:t>Efficient service flow</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Maintains a spatial relationship and server flows between the kitchen and dining area similar to current operations.</a:t>
                      </a:r>
                      <a:endParaRPr sz="1600"/>
                    </a:p>
                  </a:txBody>
                  <a:tcPr marL="91425" marR="91425" marT="91425" marB="45700"/>
                </a:tc>
                <a:extLst>
                  <a:ext uri="{0D108BD9-81ED-4DB2-BD59-A6C34878D82A}">
                    <a16:rowId xmlns:a16="http://schemas.microsoft.com/office/drawing/2014/main" val="10002"/>
                  </a:ext>
                </a:extLst>
              </a:tr>
              <a:tr h="376450">
                <a:tc>
                  <a:txBody>
                    <a:bodyPr/>
                    <a:lstStyle/>
                    <a:p>
                      <a:pPr marL="0" lvl="0" indent="0" algn="l" rtl="0">
                        <a:lnSpc>
                          <a:spcPct val="110000"/>
                        </a:lnSpc>
                        <a:spcBef>
                          <a:spcPts val="0"/>
                        </a:spcBef>
                        <a:spcAft>
                          <a:spcPts val="0"/>
                        </a:spcAft>
                        <a:buNone/>
                      </a:pPr>
                      <a:r>
                        <a:rPr lang="en" sz="1600" b="1">
                          <a:solidFill>
                            <a:schemeClr val="dk2"/>
                          </a:solidFill>
                        </a:rPr>
                        <a:t>Accommodate Extension and shoulder season</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Potential for in-kitchen pickup and drop-off during self-service times.</a:t>
                      </a:r>
                      <a:endParaRPr sz="1600"/>
                    </a:p>
                  </a:txBody>
                  <a:tcPr marL="91425" marR="91425" marT="91425" marB="45700"/>
                </a:tc>
                <a:extLst>
                  <a:ext uri="{0D108BD9-81ED-4DB2-BD59-A6C34878D82A}">
                    <a16:rowId xmlns:a16="http://schemas.microsoft.com/office/drawing/2014/main" val="10003"/>
                  </a:ext>
                </a:extLst>
              </a:tr>
              <a:tr h="226725">
                <a:tc>
                  <a:txBody>
                    <a:bodyPr/>
                    <a:lstStyle/>
                    <a:p>
                      <a:pPr marL="0" lvl="0" indent="0" algn="l" rtl="0">
                        <a:lnSpc>
                          <a:spcPct val="110000"/>
                        </a:lnSpc>
                        <a:spcBef>
                          <a:spcPts val="0"/>
                        </a:spcBef>
                        <a:spcAft>
                          <a:spcPts val="0"/>
                        </a:spcAft>
                        <a:buClr>
                          <a:schemeClr val="dk1"/>
                        </a:buClr>
                        <a:buSzPts val="1100"/>
                        <a:buFont typeface="Arial"/>
                        <a:buNone/>
                      </a:pPr>
                      <a:r>
                        <a:rPr lang="en" sz="1600" b="1">
                          <a:solidFill>
                            <a:schemeClr val="dk2"/>
                          </a:solidFill>
                        </a:rPr>
                        <a:t>Support spaces added</a:t>
                      </a:r>
                      <a:endParaRPr sz="1600" b="1">
                        <a:solidFill>
                          <a:schemeClr val="dk2"/>
                        </a:solidFill>
                      </a:endParaRPr>
                    </a:p>
                  </a:txBody>
                  <a:tcPr marL="91425" marR="91425" marT="91425" marB="45700">
                    <a:solidFill>
                      <a:srgbClr val="FFFF00"/>
                    </a:solidFill>
                  </a:tcPr>
                </a:tc>
                <a:tc>
                  <a:txBody>
                    <a:bodyPr/>
                    <a:lstStyle/>
                    <a:p>
                      <a:pPr marL="0" lvl="0" indent="0" algn="l" rtl="0">
                        <a:lnSpc>
                          <a:spcPct val="110000"/>
                        </a:lnSpc>
                        <a:spcBef>
                          <a:spcPts val="0"/>
                        </a:spcBef>
                        <a:spcAft>
                          <a:spcPts val="0"/>
                        </a:spcAft>
                        <a:buClr>
                          <a:schemeClr val="dk1"/>
                        </a:buClr>
                        <a:buSzPts val="1100"/>
                        <a:buFont typeface="Arial"/>
                        <a:buNone/>
                      </a:pPr>
                      <a:r>
                        <a:rPr lang="en" sz="1600">
                          <a:solidFill>
                            <a:schemeClr val="dk2"/>
                          </a:solidFill>
                        </a:rPr>
                        <a:t>Storage, utility, laundry, and electrical panel closet provided.</a:t>
                      </a:r>
                      <a:endParaRPr sz="1600">
                        <a:solidFill>
                          <a:schemeClr val="dk2"/>
                        </a:solidFill>
                      </a:endParaRPr>
                    </a:p>
                  </a:txBody>
                  <a:tcPr marL="91425" marR="91425" marT="91425" marB="45700"/>
                </a:tc>
                <a:extLst>
                  <a:ext uri="{0D108BD9-81ED-4DB2-BD59-A6C34878D82A}">
                    <a16:rowId xmlns:a16="http://schemas.microsoft.com/office/drawing/2014/main" val="10004"/>
                  </a:ext>
                </a:extLst>
              </a:tr>
              <a:tr h="262925">
                <a:tc>
                  <a:txBody>
                    <a:bodyPr/>
                    <a:lstStyle/>
                    <a:p>
                      <a:pPr marL="0" lvl="0" indent="0" algn="l" rtl="0">
                        <a:lnSpc>
                          <a:spcPct val="110000"/>
                        </a:lnSpc>
                        <a:spcBef>
                          <a:spcPts val="0"/>
                        </a:spcBef>
                        <a:spcAft>
                          <a:spcPts val="0"/>
                        </a:spcAft>
                        <a:buNone/>
                      </a:pPr>
                      <a:r>
                        <a:rPr lang="en" sz="1600" b="1">
                          <a:solidFill>
                            <a:schemeClr val="dk2"/>
                          </a:solidFill>
                        </a:rPr>
                        <a:t>Finishes and equipment</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New surfaces, counters, and food service equipment.</a:t>
                      </a:r>
                      <a:endParaRPr sz="1600"/>
                    </a:p>
                  </a:txBody>
                  <a:tcPr marL="91425" marR="91425" marT="91425" marB="45700"/>
                </a:tc>
                <a:extLst>
                  <a:ext uri="{0D108BD9-81ED-4DB2-BD59-A6C34878D82A}">
                    <a16:rowId xmlns:a16="http://schemas.microsoft.com/office/drawing/2014/main" val="10005"/>
                  </a:ext>
                </a:extLst>
              </a:tr>
            </a:tbl>
          </a:graphicData>
        </a:graphic>
      </p:graphicFrame>
      <p:sp>
        <p:nvSpPr>
          <p:cNvPr id="899" name="Google Shape;899;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322"/>
        <p:cNvGrpSpPr/>
        <p:nvPr/>
      </p:nvGrpSpPr>
      <p:grpSpPr>
        <a:xfrm>
          <a:off x="0" y="0"/>
          <a:ext cx="0" cy="0"/>
          <a:chOff x="0" y="0"/>
          <a:chExt cx="0" cy="0"/>
        </a:xfrm>
      </p:grpSpPr>
      <p:sp>
        <p:nvSpPr>
          <p:cNvPr id="323" name="Google Shape;323;p55"/>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Who?</a:t>
            </a:r>
            <a:endParaRPr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18"/>
          <p:cNvSpPr/>
          <p:nvPr/>
        </p:nvSpPr>
        <p:spPr>
          <a:xfrm>
            <a:off x="6848606" y="4620719"/>
            <a:ext cx="1691014"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905" name="Google Shape;905;p1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906" name="Google Shape;906;p118"/>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5" cy="4434214"/>
          </a:xfrm>
          <a:prstGeom prst="rect">
            <a:avLst/>
          </a:prstGeom>
          <a:noFill/>
          <a:ln>
            <a:noFill/>
          </a:ln>
        </p:spPr>
      </p:pic>
      <p:sp>
        <p:nvSpPr>
          <p:cNvPr id="907" name="Google Shape;907;p118"/>
          <p:cNvSpPr/>
          <p:nvPr/>
        </p:nvSpPr>
        <p:spPr>
          <a:xfrm>
            <a:off x="5334250" y="859650"/>
            <a:ext cx="3205500" cy="35745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8"/>
          <p:cNvSpPr txBox="1"/>
          <p:nvPr/>
        </p:nvSpPr>
        <p:spPr>
          <a:xfrm>
            <a:off x="276572" y="236550"/>
            <a:ext cx="39909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new </a:t>
            </a:r>
            <a:r>
              <a:rPr lang="en" sz="4100" b="1" i="0" u="none" strike="noStrike" cap="none">
                <a:solidFill>
                  <a:srgbClr val="82B50F"/>
                </a:solidFill>
                <a:latin typeface="Open Sans"/>
                <a:ea typeface="Open Sans"/>
                <a:cs typeface="Open Sans"/>
                <a:sym typeface="Open Sans"/>
              </a:rPr>
              <a:t>kitchen</a:t>
            </a:r>
            <a:endParaRPr sz="1100"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18"/>
          <p:cNvSpPr/>
          <p:nvPr/>
        </p:nvSpPr>
        <p:spPr>
          <a:xfrm>
            <a:off x="6848606" y="4620719"/>
            <a:ext cx="1691014"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905" name="Google Shape;905;p1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906" name="Google Shape;906;p118"/>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5" cy="4434214"/>
          </a:xfrm>
          <a:prstGeom prst="rect">
            <a:avLst/>
          </a:prstGeom>
          <a:noFill/>
          <a:ln>
            <a:noFill/>
          </a:ln>
        </p:spPr>
      </p:pic>
      <p:sp>
        <p:nvSpPr>
          <p:cNvPr id="907" name="Google Shape;907;p118"/>
          <p:cNvSpPr/>
          <p:nvPr/>
        </p:nvSpPr>
        <p:spPr>
          <a:xfrm>
            <a:off x="5334250" y="859650"/>
            <a:ext cx="3205500" cy="35745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8"/>
          <p:cNvSpPr txBox="1"/>
          <p:nvPr/>
        </p:nvSpPr>
        <p:spPr>
          <a:xfrm>
            <a:off x="276572" y="236550"/>
            <a:ext cx="39909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new </a:t>
            </a:r>
            <a:r>
              <a:rPr lang="en" sz="4100" b="1" i="0" u="none" strike="noStrike" cap="none">
                <a:solidFill>
                  <a:srgbClr val="82B50F"/>
                </a:solidFill>
                <a:latin typeface="Open Sans"/>
                <a:ea typeface="Open Sans"/>
                <a:cs typeface="Open Sans"/>
                <a:sym typeface="Open Sans"/>
              </a:rPr>
              <a:t>kitchen</a:t>
            </a:r>
            <a:endParaRPr sz="1100" b="1"/>
          </a:p>
        </p:txBody>
      </p:sp>
    </p:spTree>
    <p:extLst>
      <p:ext uri="{BB962C8B-B14F-4D97-AF65-F5344CB8AC3E}">
        <p14:creationId xmlns:p14="http://schemas.microsoft.com/office/powerpoint/2010/main" val="1483547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19"/>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kitchen plan</a:t>
            </a:r>
            <a:endParaRPr sz="1100"/>
          </a:p>
        </p:txBody>
      </p:sp>
      <p:pic>
        <p:nvPicPr>
          <p:cNvPr id="914" name="Google Shape;914;p11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915" name="Google Shape;915;p11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2649250" y="140925"/>
            <a:ext cx="4766552" cy="5002576"/>
          </a:xfrm>
          <a:prstGeom prst="rect">
            <a:avLst/>
          </a:prstGeom>
          <a:noFill/>
          <a:ln>
            <a:noFill/>
          </a:ln>
        </p:spPr>
      </p:pic>
      <p:sp>
        <p:nvSpPr>
          <p:cNvPr id="916" name="Google Shape;916;p119"/>
          <p:cNvSpPr/>
          <p:nvPr/>
        </p:nvSpPr>
        <p:spPr>
          <a:xfrm>
            <a:off x="723000" y="4113150"/>
            <a:ext cx="1116300" cy="451800"/>
          </a:xfrm>
          <a:prstGeom prst="wedgeRoundRectCallout">
            <a:avLst>
              <a:gd name="adj1" fmla="val 207171"/>
              <a:gd name="adj2" fmla="val -8815"/>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Baking Area</a:t>
            </a:r>
            <a:endParaRPr b="1"/>
          </a:p>
        </p:txBody>
      </p:sp>
      <p:sp>
        <p:nvSpPr>
          <p:cNvPr id="917" name="Google Shape;917;p119"/>
          <p:cNvSpPr/>
          <p:nvPr/>
        </p:nvSpPr>
        <p:spPr>
          <a:xfrm>
            <a:off x="7583650" y="3355450"/>
            <a:ext cx="1116300" cy="451800"/>
          </a:xfrm>
          <a:prstGeom prst="wedgeRoundRectCallout">
            <a:avLst>
              <a:gd name="adj1" fmla="val -151758"/>
              <a:gd name="adj2" fmla="val -4305"/>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Walk-in Coolers</a:t>
            </a:r>
            <a:endParaRPr b="1"/>
          </a:p>
        </p:txBody>
      </p:sp>
      <p:sp>
        <p:nvSpPr>
          <p:cNvPr id="918" name="Google Shape;918;p119"/>
          <p:cNvSpPr/>
          <p:nvPr/>
        </p:nvSpPr>
        <p:spPr>
          <a:xfrm>
            <a:off x="7583650" y="1042925"/>
            <a:ext cx="1116300" cy="451800"/>
          </a:xfrm>
          <a:prstGeom prst="wedgeRoundRectCallout">
            <a:avLst>
              <a:gd name="adj1" fmla="val -170307"/>
              <a:gd name="adj2" fmla="val 157481"/>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Dry Storag</a:t>
            </a:r>
            <a:r>
              <a:rPr lang="en"/>
              <a:t>e</a:t>
            </a:r>
            <a:endParaRPr/>
          </a:p>
        </p:txBody>
      </p:sp>
      <p:sp>
        <p:nvSpPr>
          <p:cNvPr id="919" name="Google Shape;919;p119"/>
          <p:cNvSpPr/>
          <p:nvPr/>
        </p:nvSpPr>
        <p:spPr>
          <a:xfrm>
            <a:off x="723000" y="2185825"/>
            <a:ext cx="1116300" cy="451800"/>
          </a:xfrm>
          <a:prstGeom prst="wedgeRoundRectCallout">
            <a:avLst>
              <a:gd name="adj1" fmla="val 251223"/>
              <a:gd name="adj2" fmla="val -19002"/>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Serving Pantry</a:t>
            </a:r>
            <a:endParaRPr b="1"/>
          </a:p>
        </p:txBody>
      </p:sp>
      <p:sp>
        <p:nvSpPr>
          <p:cNvPr id="920" name="Google Shape;920;p119"/>
          <p:cNvSpPr/>
          <p:nvPr/>
        </p:nvSpPr>
        <p:spPr>
          <a:xfrm>
            <a:off x="723000" y="396900"/>
            <a:ext cx="1116300" cy="451800"/>
          </a:xfrm>
          <a:prstGeom prst="wedgeRoundRectCallout">
            <a:avLst>
              <a:gd name="adj1" fmla="val 304325"/>
              <a:gd name="adj2" fmla="val 135729"/>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Dish</a:t>
            </a:r>
            <a:br>
              <a:rPr lang="en" b="1"/>
            </a:br>
            <a:r>
              <a:rPr lang="en" b="1"/>
              <a:t>Washing</a:t>
            </a:r>
            <a:endParaRPr b="1"/>
          </a:p>
        </p:txBody>
      </p:sp>
      <p:sp>
        <p:nvSpPr>
          <p:cNvPr id="921" name="Google Shape;921;p119"/>
          <p:cNvSpPr/>
          <p:nvPr/>
        </p:nvSpPr>
        <p:spPr>
          <a:xfrm>
            <a:off x="6630275" y="4244125"/>
            <a:ext cx="1116300" cy="451800"/>
          </a:xfrm>
          <a:prstGeom prst="wedgeRoundRectCallout">
            <a:avLst>
              <a:gd name="adj1" fmla="val -195093"/>
              <a:gd name="adj2" fmla="val -127457"/>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Cook Line</a:t>
            </a:r>
            <a:endParaRPr b="1"/>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20"/>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axonometric</a:t>
            </a:r>
            <a:endParaRPr sz="1100"/>
          </a:p>
        </p:txBody>
      </p:sp>
      <p:pic>
        <p:nvPicPr>
          <p:cNvPr id="927" name="Google Shape;927;p12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9100439">
            <a:off x="8175591" y="4096349"/>
            <a:ext cx="563344" cy="485397"/>
          </a:xfrm>
          <a:prstGeom prst="rect">
            <a:avLst/>
          </a:prstGeom>
          <a:noFill/>
          <a:ln>
            <a:noFill/>
          </a:ln>
        </p:spPr>
      </p:pic>
      <p:pic>
        <p:nvPicPr>
          <p:cNvPr id="928" name="Google Shape;928;p120"/>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0" y="0"/>
            <a:ext cx="7562589" cy="5143499"/>
          </a:xfrm>
          <a:prstGeom prst="rect">
            <a:avLst/>
          </a:prstGeom>
          <a:noFill/>
          <a:ln>
            <a:noFill/>
          </a:ln>
        </p:spPr>
      </p:pic>
      <p:sp>
        <p:nvSpPr>
          <p:cNvPr id="929" name="Google Shape;929;p120"/>
          <p:cNvSpPr/>
          <p:nvPr/>
        </p:nvSpPr>
        <p:spPr>
          <a:xfrm>
            <a:off x="210075" y="839913"/>
            <a:ext cx="1116300" cy="451800"/>
          </a:xfrm>
          <a:prstGeom prst="wedgeRoundRectCallout">
            <a:avLst>
              <a:gd name="adj1" fmla="val 274075"/>
              <a:gd name="adj2" fmla="val 131809"/>
              <a:gd name="adj3" fmla="val 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Serving Pantry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27"/>
        <p:cNvGrpSpPr/>
        <p:nvPr/>
      </p:nvGrpSpPr>
      <p:grpSpPr>
        <a:xfrm>
          <a:off x="0" y="0"/>
          <a:ext cx="0" cy="0"/>
          <a:chOff x="0" y="0"/>
          <a:chExt cx="0" cy="0"/>
        </a:xfrm>
      </p:grpSpPr>
      <p:sp>
        <p:nvSpPr>
          <p:cNvPr id="328" name="Google Shape;328;p56"/>
          <p:cNvSpPr txBox="1">
            <a:spLocks noGrp="1"/>
          </p:cNvSpPr>
          <p:nvPr>
            <p:ph type="title"/>
          </p:nvPr>
        </p:nvSpPr>
        <p:spPr>
          <a:xfrm>
            <a:off x="88950" y="142150"/>
            <a:ext cx="895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Who?</a:t>
            </a:r>
            <a:r>
              <a:rPr lang="en" dirty="0"/>
              <a:t> Lodge Planning Project Participants </a:t>
            </a:r>
            <a:endParaRPr dirty="0"/>
          </a:p>
          <a:p>
            <a:pPr marL="0" lvl="0" indent="0" algn="l" rtl="0">
              <a:spcBef>
                <a:spcPts val="0"/>
              </a:spcBef>
              <a:spcAft>
                <a:spcPts val="0"/>
              </a:spcAft>
              <a:buNone/>
            </a:pPr>
            <a:r>
              <a:rPr lang="en" sz="2200" dirty="0"/>
              <a:t>Extensive plus diverse Cold River Camp and professional experience </a:t>
            </a:r>
            <a:endParaRPr sz="2200" dirty="0"/>
          </a:p>
        </p:txBody>
      </p:sp>
      <p:sp>
        <p:nvSpPr>
          <p:cNvPr id="329" name="Google Shape;329;p56"/>
          <p:cNvSpPr txBox="1"/>
          <p:nvPr/>
        </p:nvSpPr>
        <p:spPr>
          <a:xfrm>
            <a:off x="226650" y="981300"/>
            <a:ext cx="8819100" cy="411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u="sng" dirty="0">
                <a:solidFill>
                  <a:schemeClr val="dk1"/>
                </a:solidFill>
              </a:rPr>
              <a:t>Lodge Planning Project Committee Members (2018-19)</a:t>
            </a:r>
            <a:endParaRPr sz="1200" b="1" u="sng"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Gary Munson 	</a:t>
            </a:r>
            <a:r>
              <a:rPr lang="en" sz="1200" dirty="0">
                <a:solidFill>
                  <a:schemeClr val="dk1"/>
                </a:solidFill>
              </a:rPr>
              <a:t>Chair CRC Committee,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John Dean</a:t>
            </a:r>
            <a:r>
              <a:rPr lang="en" sz="1200" dirty="0">
                <a:solidFill>
                  <a:schemeClr val="dk1"/>
                </a:solidFill>
              </a:rPr>
              <a:t> 		Vice Chair CRC Committee, former Chair of AMC Volunteer-led Camps and Cabins</a:t>
            </a:r>
            <a:endParaRPr sz="1200" dirty="0">
              <a:solidFill>
                <a:schemeClr val="dk1"/>
              </a:solidFill>
            </a:endParaRPr>
          </a:p>
          <a:p>
            <a:pPr marL="1371600" lvl="0" indent="457200" algn="l" rtl="0">
              <a:lnSpc>
                <a:spcPct val="100000"/>
              </a:lnSpc>
              <a:spcBef>
                <a:spcPts val="200"/>
              </a:spcBef>
              <a:spcAft>
                <a:spcPts val="0"/>
              </a:spcAft>
              <a:buNone/>
            </a:pPr>
            <a:r>
              <a:rPr lang="en" sz="1200" dirty="0">
                <a:solidFill>
                  <a:schemeClr val="dk1"/>
                </a:solidFill>
              </a:rPr>
              <a:t>(VCC), and former Chair of CRC Committee</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Mark Winkler</a:t>
            </a:r>
            <a:r>
              <a:rPr lang="en" sz="1200" dirty="0">
                <a:solidFill>
                  <a:schemeClr val="dk1"/>
                </a:solidFill>
              </a:rPr>
              <a:t> 	Former Chair CRC Committee, former Camp Manager,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Jim Weston</a:t>
            </a:r>
            <a:r>
              <a:rPr lang="en" sz="1200" dirty="0">
                <a:solidFill>
                  <a:schemeClr val="dk1"/>
                </a:solidFill>
              </a:rPr>
              <a:t> 		Former Chair CRC Committee, former Chair of VCCs,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Amy Damon Grover 	</a:t>
            </a:r>
            <a:r>
              <a:rPr lang="en" sz="1200" dirty="0">
                <a:solidFill>
                  <a:schemeClr val="dk1"/>
                </a:solidFill>
              </a:rPr>
              <a:t>Former Chair CRC Committee and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Jan Irvin </a:t>
            </a:r>
            <a:r>
              <a:rPr lang="en" sz="1200" dirty="0">
                <a:solidFill>
                  <a:schemeClr val="dk1"/>
                </a:solidFill>
              </a:rPr>
              <a:t>		Long-time CRC Guest, Professional Architect and Senior Associate at Perfido, </a:t>
            </a:r>
            <a:endParaRPr sz="1200" dirty="0">
              <a:solidFill>
                <a:schemeClr val="dk1"/>
              </a:solidFill>
            </a:endParaRPr>
          </a:p>
          <a:p>
            <a:pPr marL="1371600" lvl="0" indent="457200" algn="l" rtl="0">
              <a:lnSpc>
                <a:spcPct val="100000"/>
              </a:lnSpc>
              <a:spcBef>
                <a:spcPts val="200"/>
              </a:spcBef>
              <a:spcAft>
                <a:spcPts val="0"/>
              </a:spcAft>
              <a:buNone/>
            </a:pPr>
            <a:r>
              <a:rPr lang="en" sz="1200" dirty="0">
                <a:solidFill>
                  <a:schemeClr val="dk1"/>
                </a:solidFill>
              </a:rPr>
              <a:t>Weiskopf, Wagstaff, &amp; Goettel (PWWG) </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Emma Crane</a:t>
            </a:r>
            <a:r>
              <a:rPr lang="en" sz="1200" dirty="0">
                <a:solidFill>
                  <a:schemeClr val="dk1"/>
                </a:solidFill>
              </a:rPr>
              <a:t> 	CRC Committee member and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Garry Crane</a:t>
            </a:r>
            <a:r>
              <a:rPr lang="en" sz="1200" dirty="0">
                <a:solidFill>
                  <a:schemeClr val="dk1"/>
                </a:solidFill>
              </a:rPr>
              <a:t> 	Long-time CRC Guest,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Roberta Kaufman 	</a:t>
            </a:r>
            <a:r>
              <a:rPr lang="en" sz="1200" dirty="0">
                <a:solidFill>
                  <a:schemeClr val="dk1"/>
                </a:solidFill>
              </a:rPr>
              <a:t>Long-time CRC Guest,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Cheryl Poirier 	</a:t>
            </a:r>
            <a:r>
              <a:rPr lang="en" sz="1200" dirty="0">
                <a:solidFill>
                  <a:schemeClr val="dk1"/>
                </a:solidFill>
              </a:rPr>
              <a:t>Former CRC Committee member, various other volunteer roles</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Evan Doucett 	</a:t>
            </a:r>
            <a:r>
              <a:rPr lang="en" sz="1200" dirty="0">
                <a:solidFill>
                  <a:schemeClr val="dk1"/>
                </a:solidFill>
              </a:rPr>
              <a:t>Long-time guest, Past Camp crew member</a:t>
            </a:r>
            <a:endParaRPr sz="1200" dirty="0">
              <a:solidFill>
                <a:schemeClr val="dk1"/>
              </a:solidFill>
            </a:endParaRPr>
          </a:p>
          <a:p>
            <a:pPr marL="0" lvl="0" indent="0" algn="l" rtl="0">
              <a:lnSpc>
                <a:spcPct val="100000"/>
              </a:lnSpc>
              <a:spcBef>
                <a:spcPts val="200"/>
              </a:spcBef>
              <a:spcAft>
                <a:spcPts val="0"/>
              </a:spcAft>
              <a:buNone/>
            </a:pPr>
            <a:r>
              <a:rPr lang="en" sz="1200" b="1" dirty="0">
                <a:solidFill>
                  <a:schemeClr val="dk1"/>
                </a:solidFill>
              </a:rPr>
              <a:t>Frank Mastro</a:t>
            </a:r>
            <a:r>
              <a:rPr lang="en" sz="1200" dirty="0">
                <a:solidFill>
                  <a:schemeClr val="dk1"/>
                </a:solidFill>
              </a:rPr>
              <a:t> 	CRC Facilities Manager, former Chair CRC Committee</a:t>
            </a:r>
            <a:endParaRPr sz="1200" dirty="0">
              <a:solidFill>
                <a:schemeClr val="dk1"/>
              </a:solidFill>
            </a:endParaRPr>
          </a:p>
          <a:p>
            <a:pPr marL="0" lvl="0" indent="0" algn="l" rtl="0">
              <a:lnSpc>
                <a:spcPct val="100000"/>
              </a:lnSpc>
              <a:spcBef>
                <a:spcPts val="200"/>
              </a:spcBef>
              <a:spcAft>
                <a:spcPts val="200"/>
              </a:spcAft>
              <a:buNone/>
            </a:pPr>
            <a:r>
              <a:rPr lang="en" sz="1200" b="1" dirty="0">
                <a:solidFill>
                  <a:schemeClr val="dk1"/>
                </a:solidFill>
              </a:rPr>
              <a:t>Nancy Hartle</a:t>
            </a:r>
            <a:r>
              <a:rPr lang="en" sz="1200" dirty="0">
                <a:solidFill>
                  <a:schemeClr val="dk1"/>
                </a:solidFill>
              </a:rPr>
              <a:t> 	CRC Committee member, various other volunteer roles</a:t>
            </a:r>
            <a:endParaRPr sz="1200" dirty="0">
              <a:solidFill>
                <a:srgbClr val="FF0000"/>
              </a:solidFill>
            </a:endParaRPr>
          </a:p>
        </p:txBody>
      </p:sp>
      <p:sp>
        <p:nvSpPr>
          <p:cNvPr id="330" name="Google Shape;33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34"/>
        <p:cNvGrpSpPr/>
        <p:nvPr/>
      </p:nvGrpSpPr>
      <p:grpSpPr>
        <a:xfrm>
          <a:off x="0" y="0"/>
          <a:ext cx="0" cy="0"/>
          <a:chOff x="0" y="0"/>
          <a:chExt cx="0" cy="0"/>
        </a:xfrm>
      </p:grpSpPr>
      <p:sp>
        <p:nvSpPr>
          <p:cNvPr id="335" name="Google Shape;335;p57"/>
          <p:cNvSpPr txBox="1">
            <a:spLocks noGrp="1"/>
          </p:cNvSpPr>
          <p:nvPr>
            <p:ph type="title"/>
          </p:nvPr>
        </p:nvSpPr>
        <p:spPr>
          <a:xfrm>
            <a:off x="88950" y="142150"/>
            <a:ext cx="895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Who?</a:t>
            </a:r>
            <a:r>
              <a:rPr lang="en"/>
              <a:t> Lodge Planning Project Participants 2</a:t>
            </a:r>
            <a:endParaRPr/>
          </a:p>
          <a:p>
            <a:pPr marL="0" lvl="0" indent="0" algn="l" rtl="0">
              <a:spcBef>
                <a:spcPts val="0"/>
              </a:spcBef>
              <a:spcAft>
                <a:spcPts val="0"/>
              </a:spcAft>
              <a:buNone/>
            </a:pPr>
            <a:r>
              <a:rPr lang="en" sz="2200"/>
              <a:t>Extensive plus diverse Cold River Camp and professional experience </a:t>
            </a:r>
            <a:endParaRPr/>
          </a:p>
        </p:txBody>
      </p:sp>
      <p:sp>
        <p:nvSpPr>
          <p:cNvPr id="336" name="Google Shape;336;p57"/>
          <p:cNvSpPr txBox="1">
            <a:spLocks noGrp="1"/>
          </p:cNvSpPr>
          <p:nvPr>
            <p:ph type="body" idx="1"/>
          </p:nvPr>
        </p:nvSpPr>
        <p:spPr>
          <a:xfrm>
            <a:off x="235500" y="1000075"/>
            <a:ext cx="8520600" cy="40671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b="1" u="sng" dirty="0">
                <a:solidFill>
                  <a:schemeClr val="dk1"/>
                </a:solidFill>
              </a:rPr>
              <a:t>Extensive input received from the following people at various times over past year </a:t>
            </a:r>
            <a:endParaRPr sz="1200" b="1" u="sng"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Bill Waste 			</a:t>
            </a:r>
            <a:r>
              <a:rPr lang="en" sz="1200" dirty="0">
                <a:solidFill>
                  <a:schemeClr val="dk1"/>
                </a:solidFill>
              </a:rPr>
              <a:t>Former Camp Manager of CRC, and Camp Opening Weekend Coordinator</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Laurie Barr</a:t>
            </a:r>
            <a:r>
              <a:rPr lang="en" sz="1200" dirty="0">
                <a:solidFill>
                  <a:schemeClr val="dk1"/>
                </a:solidFill>
              </a:rPr>
              <a:t> 			Former Camp Manager of CRC</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Zachary Porter		</a:t>
            </a:r>
            <a:r>
              <a:rPr lang="en" sz="1200" dirty="0">
                <a:solidFill>
                  <a:schemeClr val="dk1"/>
                </a:solidFill>
              </a:rPr>
              <a:t>Former Camp Cook, Off-season Event Cook and Food Service Coordinator</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Nancy Grant </a:t>
            </a:r>
            <a:r>
              <a:rPr lang="en" sz="1200" dirty="0">
                <a:solidFill>
                  <a:schemeClr val="dk1"/>
                </a:solidFill>
              </a:rPr>
              <a:t>		Appalachian Mountain Club Director of Volunteer-led Camps and Cabins</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Gail Roberts 		</a:t>
            </a:r>
            <a:r>
              <a:rPr lang="en" sz="1200" dirty="0">
                <a:solidFill>
                  <a:schemeClr val="dk1"/>
                </a:solidFill>
              </a:rPr>
              <a:t>Camp Events Manager, other volunteer roles, and long-time guest</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Anne Whitney</a:t>
            </a:r>
            <a:r>
              <a:rPr lang="en" sz="1200" dirty="0">
                <a:solidFill>
                  <a:schemeClr val="dk1"/>
                </a:solidFill>
              </a:rPr>
              <a:t> 		Professional Architect, Portsmouth, NH</a:t>
            </a:r>
            <a:endParaRPr sz="1200" dirty="0">
              <a:solidFill>
                <a:schemeClr val="dk1"/>
              </a:solidFill>
            </a:endParaRPr>
          </a:p>
          <a:p>
            <a:pPr marL="0" lvl="0" indent="0" algn="l" rtl="0">
              <a:lnSpc>
                <a:spcPct val="100000"/>
              </a:lnSpc>
              <a:spcBef>
                <a:spcPts val="200"/>
              </a:spcBef>
              <a:spcAft>
                <a:spcPts val="0"/>
              </a:spcAft>
              <a:buClr>
                <a:schemeClr val="dk1"/>
              </a:buClr>
              <a:buSzPts val="1100"/>
              <a:buFont typeface="Arial"/>
              <a:buNone/>
            </a:pPr>
            <a:r>
              <a:rPr lang="en" sz="1200" b="1" dirty="0">
                <a:solidFill>
                  <a:schemeClr val="dk1"/>
                </a:solidFill>
              </a:rPr>
              <a:t>CR Camp Community	</a:t>
            </a:r>
            <a:r>
              <a:rPr lang="en" sz="1200" dirty="0">
                <a:solidFill>
                  <a:schemeClr val="dk1"/>
                </a:solidFill>
              </a:rPr>
              <a:t>	Letters, emails 2018 Season feedback, phone calls, etc., </a:t>
            </a:r>
            <a:endParaRPr sz="1200" b="1" u="sng" dirty="0">
              <a:solidFill>
                <a:schemeClr val="dk1"/>
              </a:solidFill>
            </a:endParaRPr>
          </a:p>
          <a:p>
            <a:pPr marL="0" lvl="0" indent="0" algn="l" rtl="0">
              <a:lnSpc>
                <a:spcPct val="100000"/>
              </a:lnSpc>
              <a:spcBef>
                <a:spcPts val="200"/>
              </a:spcBef>
              <a:spcAft>
                <a:spcPts val="0"/>
              </a:spcAft>
              <a:buNone/>
            </a:pPr>
            <a:br>
              <a:rPr lang="en" sz="1200" b="1" u="sng" dirty="0">
                <a:solidFill>
                  <a:schemeClr val="dk1"/>
                </a:solidFill>
              </a:rPr>
            </a:br>
            <a:r>
              <a:rPr lang="en" sz="1200" b="1" u="sng" dirty="0">
                <a:solidFill>
                  <a:schemeClr val="dk1"/>
                </a:solidFill>
              </a:rPr>
              <a:t>Design Plan and Design Team</a:t>
            </a:r>
            <a:endParaRPr sz="1200" dirty="0">
              <a:solidFill>
                <a:schemeClr val="dk1"/>
              </a:solidFill>
            </a:endParaRPr>
          </a:p>
          <a:p>
            <a:pPr marL="0" lvl="0" indent="0" algn="l" rtl="0">
              <a:lnSpc>
                <a:spcPct val="100000"/>
              </a:lnSpc>
              <a:spcBef>
                <a:spcPts val="200"/>
              </a:spcBef>
              <a:spcAft>
                <a:spcPts val="0"/>
              </a:spcAft>
              <a:buNone/>
            </a:pPr>
            <a:r>
              <a:rPr lang="en" sz="1200" dirty="0">
                <a:solidFill>
                  <a:schemeClr val="dk1"/>
                </a:solidFill>
              </a:rPr>
              <a:t>Design by PWWG, a Pittsburgh based architectural firm (Est. 1975), with extensive experience in historical structures. Principal-in-charge: </a:t>
            </a:r>
            <a:r>
              <a:rPr lang="en" sz="1200" b="1" dirty="0">
                <a:solidFill>
                  <a:schemeClr val="dk1"/>
                </a:solidFill>
              </a:rPr>
              <a:t>Lisa Carver</a:t>
            </a:r>
            <a:r>
              <a:rPr lang="en" sz="1200" dirty="0">
                <a:solidFill>
                  <a:schemeClr val="dk1"/>
                </a:solidFill>
              </a:rPr>
              <a:t>, AIA, LEED AP. </a:t>
            </a:r>
            <a:endParaRPr sz="1200" dirty="0">
              <a:solidFill>
                <a:schemeClr val="dk1"/>
              </a:solidFill>
            </a:endParaRPr>
          </a:p>
          <a:p>
            <a:pPr marL="0" lvl="0" indent="457200" algn="l" rtl="0">
              <a:lnSpc>
                <a:spcPct val="100000"/>
              </a:lnSpc>
              <a:spcBef>
                <a:spcPts val="200"/>
              </a:spcBef>
              <a:spcAft>
                <a:spcPts val="0"/>
              </a:spcAft>
              <a:buNone/>
            </a:pPr>
            <a:r>
              <a:rPr lang="en" sz="1200" b="1" dirty="0">
                <a:solidFill>
                  <a:schemeClr val="dk1"/>
                </a:solidFill>
              </a:rPr>
              <a:t>Kevin Wagstaff</a:t>
            </a:r>
            <a:r>
              <a:rPr lang="en" sz="1200" dirty="0">
                <a:solidFill>
                  <a:schemeClr val="dk1"/>
                </a:solidFill>
              </a:rPr>
              <a:t>, AIA, LEED AP; </a:t>
            </a:r>
            <a:endParaRPr sz="1200" dirty="0">
              <a:solidFill>
                <a:schemeClr val="dk1"/>
              </a:solidFill>
            </a:endParaRPr>
          </a:p>
          <a:p>
            <a:pPr marL="0" lvl="0" indent="457200" algn="l" rtl="0">
              <a:lnSpc>
                <a:spcPct val="100000"/>
              </a:lnSpc>
              <a:spcBef>
                <a:spcPts val="200"/>
              </a:spcBef>
              <a:spcAft>
                <a:spcPts val="0"/>
              </a:spcAft>
              <a:buNone/>
            </a:pPr>
            <a:r>
              <a:rPr lang="en" sz="1200" b="1" dirty="0">
                <a:solidFill>
                  <a:schemeClr val="dk1"/>
                </a:solidFill>
              </a:rPr>
              <a:t>Marc Ford</a:t>
            </a:r>
            <a:r>
              <a:rPr lang="en" sz="1200" dirty="0">
                <a:solidFill>
                  <a:schemeClr val="dk1"/>
                </a:solidFill>
              </a:rPr>
              <a:t>, RA, Associate; </a:t>
            </a:r>
            <a:endParaRPr sz="1200" dirty="0">
              <a:solidFill>
                <a:schemeClr val="dk1"/>
              </a:solidFill>
            </a:endParaRPr>
          </a:p>
          <a:p>
            <a:pPr marL="0" lvl="0" indent="457200" algn="l" rtl="0">
              <a:lnSpc>
                <a:spcPct val="100000"/>
              </a:lnSpc>
              <a:spcBef>
                <a:spcPts val="200"/>
              </a:spcBef>
              <a:spcAft>
                <a:spcPts val="0"/>
              </a:spcAft>
              <a:buNone/>
            </a:pPr>
            <a:r>
              <a:rPr lang="en" sz="1200" b="1" dirty="0">
                <a:solidFill>
                  <a:schemeClr val="dk1"/>
                </a:solidFill>
              </a:rPr>
              <a:t>Jan Lyle Irvin,</a:t>
            </a:r>
            <a:r>
              <a:rPr lang="en" sz="1200" dirty="0">
                <a:solidFill>
                  <a:schemeClr val="dk1"/>
                </a:solidFill>
              </a:rPr>
              <a:t> AIA, LEED AP Senior Associate. </a:t>
            </a:r>
            <a:endParaRPr sz="1200" dirty="0">
              <a:solidFill>
                <a:schemeClr val="dk1"/>
              </a:solidFill>
            </a:endParaRPr>
          </a:p>
          <a:p>
            <a:pPr marL="0" lvl="0" indent="0" algn="l" rtl="0">
              <a:lnSpc>
                <a:spcPct val="100000"/>
              </a:lnSpc>
              <a:spcBef>
                <a:spcPts val="200"/>
              </a:spcBef>
              <a:spcAft>
                <a:spcPts val="0"/>
              </a:spcAft>
              <a:buNone/>
            </a:pPr>
            <a:r>
              <a:rPr lang="en" sz="1200" dirty="0">
                <a:solidFill>
                  <a:schemeClr val="dk1"/>
                </a:solidFill>
              </a:rPr>
              <a:t>Kevin, Marc, and Jan each have hiked and stayed at AMC facilities in the White Mountains.</a:t>
            </a:r>
            <a:endParaRPr sz="1200" dirty="0">
              <a:solidFill>
                <a:schemeClr val="dk1"/>
              </a:solidFill>
            </a:endParaRPr>
          </a:p>
          <a:p>
            <a:pPr marL="0" lvl="0" indent="0" algn="l" rtl="0">
              <a:spcBef>
                <a:spcPts val="20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spcBef>
                <a:spcPts val="1000"/>
              </a:spcBef>
              <a:spcAft>
                <a:spcPts val="1600"/>
              </a:spcAft>
              <a:buNone/>
            </a:pPr>
            <a:endParaRPr dirty="0"/>
          </a:p>
        </p:txBody>
      </p:sp>
      <p:sp>
        <p:nvSpPr>
          <p:cNvPr id="337" name="Google Shape;337;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7082</Words>
  <Application>Microsoft Macintosh PowerPoint</Application>
  <PresentationFormat>On-screen Show (16:9)</PresentationFormat>
  <Paragraphs>783</Paragraphs>
  <Slides>73</Slides>
  <Notes>73</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73</vt:i4>
      </vt:variant>
    </vt:vector>
  </HeadingPairs>
  <TitlesOfParts>
    <vt:vector size="81" baseType="lpstr">
      <vt:lpstr>Times New Roman</vt:lpstr>
      <vt:lpstr>Open Sans</vt:lpstr>
      <vt:lpstr>Calibri</vt:lpstr>
      <vt:lpstr>Arial</vt:lpstr>
      <vt:lpstr>Simple Light</vt:lpstr>
      <vt:lpstr>Office Theme</vt:lpstr>
      <vt:lpstr>Office Theme</vt:lpstr>
      <vt:lpstr>Office Theme</vt:lpstr>
      <vt:lpstr>AMC Cold River Camp Lodge Project Update</vt:lpstr>
      <vt:lpstr>AMC Cold River Camp Lodge Project Update Agenda</vt:lpstr>
      <vt:lpstr>History of The Lodge</vt:lpstr>
      <vt:lpstr>History of The Lodge</vt:lpstr>
      <vt:lpstr>PowerPoint Presentation</vt:lpstr>
      <vt:lpstr>PowerPoint Presentation</vt:lpstr>
      <vt:lpstr>AMC CRC Lodge Project Who?</vt:lpstr>
      <vt:lpstr>Who? Lodge Planning Project Participants  Extensive plus diverse Cold River Camp and professional experience </vt:lpstr>
      <vt:lpstr>Who? Lodge Planning Project Participants 2 Extensive plus diverse Cold River Camp and professional experience </vt:lpstr>
      <vt:lpstr>AMC CRC Lodge Project Why?</vt:lpstr>
      <vt:lpstr>Why? Main Drivers and Benefits of CRC Lodge Project</vt:lpstr>
      <vt:lpstr>Why? Main Drivers and Benefits of CRC Lodge Project</vt:lpstr>
      <vt:lpstr>Why? Main Drivers and Benefits of CRC Lodge Project</vt:lpstr>
      <vt:lpstr>Why? Main Drivers and Benefits of CRC Lodge Project</vt:lpstr>
      <vt:lpstr>Why? Main Drivers and Benefits of CRC Lodge Project</vt:lpstr>
      <vt:lpstr>Why? Main Drivers and Benefits of CRC Lodge Project</vt:lpstr>
      <vt:lpstr>Why? Main Drivers and Benefits of CRC Lodge Project</vt:lpstr>
      <vt:lpstr>Why? Main Drivers and Benefits of CRC Lodge Project</vt:lpstr>
      <vt:lpstr>AMC CRC Lodge Project How?</vt:lpstr>
      <vt:lpstr>How? Assessment Principles </vt:lpstr>
      <vt:lpstr>How? Assessment Principles -  Functional. </vt:lpstr>
      <vt:lpstr>How? Assessment Principles -  Historical/ Aesthetics. </vt:lpstr>
      <vt:lpstr>How? Assessment Principles - .Climatic Design. </vt:lpstr>
      <vt:lpstr>How? Assessment Principles -  Sustainability. </vt:lpstr>
      <vt:lpstr>How? Assessment Principles -  Accessibility.   </vt:lpstr>
      <vt:lpstr>How? Assessment Principles - .Code Conformity. </vt:lpstr>
      <vt:lpstr>How? Assessment Principles applied to each Option </vt:lpstr>
      <vt:lpstr>AMC CRC Lodge Project Where? Direction?</vt:lpstr>
      <vt:lpstr>Where? Direction? South, North, West, or East? </vt:lpstr>
      <vt:lpstr>PowerPoint Presentation</vt:lpstr>
      <vt:lpstr>PowerPoint Presentation</vt:lpstr>
      <vt:lpstr>PowerPoint Presentation</vt:lpstr>
      <vt:lpstr>PowerPoint Presentation</vt:lpstr>
      <vt:lpstr>PowerPoint Presentation</vt:lpstr>
      <vt:lpstr>PowerPoint Presentation</vt:lpstr>
      <vt:lpstr>Where? Direction Recap and Recommendation </vt:lpstr>
      <vt:lpstr>AMC CRC Lodge Project What? Scope?</vt:lpstr>
      <vt:lpstr>What? Alternatives of Scope - Kitchen</vt:lpstr>
      <vt:lpstr>What? Alternatives of Scope - Dining Room</vt:lpstr>
      <vt:lpstr>What? Alternatives of Scope - Accessibility</vt:lpstr>
      <vt:lpstr>What? Alternatives of Scope - Code Occupancy</vt:lpstr>
      <vt:lpstr>What? Alternatives of Scope - Living Area &amp; Solar</vt:lpstr>
      <vt:lpstr>Building Code Occupancy: Definition and Code</vt:lpstr>
      <vt:lpstr>Building Code Occupancy: Definition and Code</vt:lpstr>
      <vt:lpstr>What?   Intermediate Scope is Eliminated</vt:lpstr>
      <vt:lpstr>What?   Minimum Scope is also Eliminated</vt:lpstr>
      <vt:lpstr>What?     Expanded Scope Recommended</vt:lpstr>
      <vt:lpstr>  AMC CRC Lodge Project What? The East Expanded Plan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PWWG East Design Advantages </vt:lpstr>
      <vt:lpstr>Summary of PWWG East Design Advantages </vt:lpstr>
      <vt:lpstr>PowerPoint Presentation</vt:lpstr>
      <vt:lpstr>PowerPoint Presentation</vt:lpstr>
      <vt:lpstr>PowerPoint Presentation</vt:lpstr>
      <vt:lpstr>PowerPoint Presentation</vt:lpstr>
      <vt:lpstr>Summary of PWWG East Design Advantages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AMC Cold River Camp Lodge Project Update</dc:title>
  <dc:creator>Sally Morris</dc:creator>
  <cp:lastModifiedBy>Mark Weston</cp:lastModifiedBy>
  <cp:revision>16</cp:revision>
  <dcterms:created xsi:type="dcterms:W3CDTF">2019-07-02T23:01:39Z</dcterms:created>
  <dcterms:modified xsi:type="dcterms:W3CDTF">2021-12-18T15:28:55Z</dcterms:modified>
</cp:coreProperties>
</file>